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7" r:id="rId4"/>
    <p:sldId id="258" r:id="rId5"/>
    <p:sldId id="259" r:id="rId6"/>
    <p:sldId id="260"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nva Sans 1" panose="020B0604020202020204" charset="0"/>
      <p:regular r:id="rId14"/>
    </p:embeddedFont>
    <p:embeddedFont>
      <p:font typeface="Canva Sans 2 Bold" panose="020B0604020202020204" charset="0"/>
      <p:regular r:id="rId15"/>
    </p:embeddedFont>
    <p:embeddedFont>
      <p:font typeface="Century Gothic" panose="020B0502020202020204" pitchFamily="34" charset="0"/>
      <p:regular r:id="rId16"/>
      <p:bold r:id="rId17"/>
      <p:italic r:id="rId18"/>
      <p:boldItalic r:id="rId19"/>
    </p:embeddedFont>
    <p:embeddedFont>
      <p:font typeface="Poppins" panose="00000500000000000000" pitchFamily="2" charset="0"/>
      <p:regular r:id="rId20"/>
      <p:bold r:id="rId21"/>
      <p:italic r:id="rId22"/>
    </p:embeddedFont>
    <p:embeddedFont>
      <p:font typeface="Poppins Bold" panose="00000800000000000000" charset="0"/>
      <p:regular r:id="rId23"/>
    </p:embeddedFont>
    <p:embeddedFont>
      <p:font typeface="Poppins Medium" panose="00000600000000000000" pitchFamily="2" charset="0"/>
      <p:regular r:id="rId24"/>
    </p:embeddedFont>
    <p:embeddedFont>
      <p:font typeface="Poppins Semi-Bold" panose="020B0604020202020204" charset="0"/>
      <p:regular r:id="rId25"/>
    </p:embeddedFont>
    <p:embeddedFont>
      <p:font typeface="Poppins Ultra-Bold" panose="020B0604020202020204" charset="0"/>
      <p:regular r:id="rId26"/>
    </p:embeddedFont>
    <p:embeddedFont>
      <p:font typeface="Wingdings 3" panose="05040102010807070707" pitchFamily="18" charset="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c03c05161d80c7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commentAuthors" Target="commentAuthor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318" y="1028699"/>
            <a:ext cx="12001500" cy="4457702"/>
          </a:xfrm>
        </p:spPr>
        <p:txBody>
          <a:bodyPr anchor="b">
            <a:normAutofit/>
          </a:bodyPr>
          <a:lstStyle>
            <a:lvl1pPr algn="l">
              <a:defRPr sz="7200">
                <a:effectLst/>
              </a:defRPr>
            </a:lvl1pPr>
          </a:lstStyle>
          <a:p>
            <a:r>
              <a:rPr lang="en-US"/>
              <a:t>Click to edit Master title style</a:t>
            </a:r>
            <a:endParaRPr lang="en-US" dirty="0"/>
          </a:p>
        </p:txBody>
      </p:sp>
      <p:sp>
        <p:nvSpPr>
          <p:cNvPr id="3" name="Subtitle 2"/>
          <p:cNvSpPr>
            <a:spLocks noGrp="1"/>
          </p:cNvSpPr>
          <p:nvPr>
            <p:ph type="subTitle" idx="1"/>
          </p:nvPr>
        </p:nvSpPr>
        <p:spPr>
          <a:xfrm>
            <a:off x="1026318" y="5765801"/>
            <a:ext cx="9601200" cy="2921000"/>
          </a:xfrm>
        </p:spPr>
        <p:txBody>
          <a:bodyPr anchor="t">
            <a:normAutofit/>
          </a:bodyPr>
          <a:lstStyle>
            <a:lvl1pPr marL="0" indent="0" algn="l">
              <a:buNone/>
              <a:defRPr sz="315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16" name="Straight Connector 15"/>
          <p:cNvCxnSpPr/>
          <p:nvPr/>
        </p:nvCxnSpPr>
        <p:spPr>
          <a:xfrm flipH="1">
            <a:off x="12342018" y="12701"/>
            <a:ext cx="5715000" cy="5715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9162256" y="137318"/>
            <a:ext cx="9120983" cy="912098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0853738" y="342900"/>
            <a:ext cx="7429500" cy="7429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1003756" y="48418"/>
            <a:ext cx="7279484" cy="7279484"/>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1768140" y="914402"/>
            <a:ext cx="6515099" cy="65150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05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723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6317" y="3009900"/>
            <a:ext cx="12801602" cy="3422400"/>
          </a:xfrm>
        </p:spPr>
        <p:txBody>
          <a:bodyPr anchor="b">
            <a:normAutofit/>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1026320" y="6743700"/>
            <a:ext cx="12801600" cy="22479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639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26317" y="1028701"/>
            <a:ext cx="7406483" cy="5422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12200" y="1028702"/>
            <a:ext cx="7401719" cy="542289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8139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58121" y="1028700"/>
            <a:ext cx="697468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26317" y="1905794"/>
            <a:ext cx="7406483" cy="45458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118599" y="1028700"/>
            <a:ext cx="6997701" cy="864393"/>
          </a:xfrm>
        </p:spPr>
        <p:txBody>
          <a:bodyPr anchor="b">
            <a:noAutofit/>
          </a:bodyPr>
          <a:lstStyle>
            <a:lvl1pPr marL="0" indent="0">
              <a:buNone/>
              <a:defRPr sz="42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709818" y="1893093"/>
            <a:ext cx="7393782" cy="45458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2513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4729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4558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27518" y="1028700"/>
            <a:ext cx="5486400" cy="2057400"/>
          </a:xfrm>
        </p:spPr>
        <p:txBody>
          <a:bodyPr anchor="b">
            <a:normAutofit/>
          </a:bodyPr>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1026318" y="1028700"/>
            <a:ext cx="8915402" cy="79629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27518" y="3314699"/>
            <a:ext cx="5486400" cy="3136901"/>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037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4218" y="2171700"/>
            <a:ext cx="9029700" cy="1714500"/>
          </a:xfrm>
        </p:spPr>
        <p:txBody>
          <a:bodyPr anchor="b">
            <a:normAutofit/>
          </a:bodyPr>
          <a:lstStyle>
            <a:lvl1pPr algn="l">
              <a:defRPr sz="42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483518" y="1371600"/>
            <a:ext cx="4921461" cy="6858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4" name="Text Placeholder 3"/>
          <p:cNvSpPr>
            <a:spLocks noGrp="1"/>
          </p:cNvSpPr>
          <p:nvPr>
            <p:ph type="body" sz="half" idx="2"/>
          </p:nvPr>
        </p:nvSpPr>
        <p:spPr>
          <a:xfrm>
            <a:off x="7084218" y="4165600"/>
            <a:ext cx="9032082" cy="30734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9678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1028700" y="800100"/>
            <a:ext cx="16228218" cy="46863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16" name="Text Placeholder 9"/>
          <p:cNvSpPr>
            <a:spLocks noGrp="1"/>
          </p:cNvSpPr>
          <p:nvPr>
            <p:ph type="body" sz="quarter" idx="14"/>
          </p:nvPr>
        </p:nvSpPr>
        <p:spPr>
          <a:xfrm>
            <a:off x="1371603" y="5765801"/>
            <a:ext cx="12456315" cy="685800"/>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94356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anchor="ctr">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1026318" y="6172200"/>
            <a:ext cx="12803982" cy="2819400"/>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84233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7" y="1028700"/>
            <a:ext cx="13716002" cy="4114800"/>
          </a:xfrm>
        </p:spPr>
        <p:txBody>
          <a:bodyPr anchor="ctr">
            <a:normAutofit/>
          </a:bodyPr>
          <a:lstStyle>
            <a:lvl1pPr algn="l">
              <a:defRPr sz="4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169318" y="5143500"/>
            <a:ext cx="12801600" cy="5715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26320" y="6451601"/>
            <a:ext cx="12801600" cy="2527298"/>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extBox 13"/>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4197064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6318" y="5143500"/>
            <a:ext cx="12801600" cy="2546100"/>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1026317" y="7699472"/>
            <a:ext cx="12803985" cy="1290600"/>
          </a:xfrm>
        </p:spPr>
        <p:txBody>
          <a:bodyPr anchor="t">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56077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20" y="1028700"/>
            <a:ext cx="13716000" cy="4114800"/>
          </a:xfrm>
        </p:spPr>
        <p:txBody>
          <a:bodyPr anchor="ctr">
            <a:normAutofit/>
          </a:bodyPr>
          <a:lstStyle>
            <a:lvl1pPr algn="l">
              <a:defRPr sz="4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26319" y="5892801"/>
            <a:ext cx="12801602" cy="1574799"/>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6317" y="7467600"/>
            <a:ext cx="12801602" cy="15240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TextBox 10"/>
          <p:cNvSpPr txBox="1"/>
          <p:nvPr/>
        </p:nvSpPr>
        <p:spPr>
          <a:xfrm>
            <a:off x="797718" y="1218333"/>
            <a:ext cx="914400"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2" name="TextBox 11"/>
          <p:cNvSpPr txBox="1"/>
          <p:nvPr/>
        </p:nvSpPr>
        <p:spPr>
          <a:xfrm>
            <a:off x="15428118" y="4152902"/>
            <a:ext cx="914400"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1183567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6320" y="1028700"/>
            <a:ext cx="15087600" cy="41148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26318" y="5892801"/>
            <a:ext cx="12801600" cy="1257300"/>
          </a:xfrm>
        </p:spPr>
        <p:txBody>
          <a:bodyPr vert="horz" lIns="91440" tIns="45720" rIns="91440" bIns="45720" rtlCol="0" anchor="b">
            <a:normAutofit/>
          </a:bodyPr>
          <a:lstStyle>
            <a:lvl1pPr>
              <a:buNone/>
              <a:defRPr lang="en-US" sz="36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26317" y="7150098"/>
            <a:ext cx="12801602" cy="1841501"/>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8802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37790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18" y="1028700"/>
            <a:ext cx="3086100" cy="685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028700"/>
            <a:ext cx="11734800" cy="79629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3611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3810454" y="4445000"/>
            <a:ext cx="4472787" cy="4813301"/>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026318" y="6730998"/>
            <a:ext cx="12801600" cy="2260601"/>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6318" y="1028701"/>
            <a:ext cx="12801600" cy="54229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56618" y="9258301"/>
            <a:ext cx="2400300" cy="547688"/>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1D8BD707-D9CF-40AE-B4C6-C98DA3205C09}" type="datetimeFigureOut">
              <a:rPr lang="en-US" smtClean="0"/>
              <a:pPr/>
              <a:t>10/3/2023</a:t>
            </a:fld>
            <a:endParaRPr lang="en-US" dirty="0"/>
          </a:p>
        </p:txBody>
      </p:sp>
      <p:sp>
        <p:nvSpPr>
          <p:cNvPr id="5" name="Footer Placeholder 4"/>
          <p:cNvSpPr>
            <a:spLocks noGrp="1"/>
          </p:cNvSpPr>
          <p:nvPr>
            <p:ph type="ftr" sz="quarter" idx="3"/>
          </p:nvPr>
        </p:nvSpPr>
        <p:spPr>
          <a:xfrm>
            <a:off x="1026318" y="9258301"/>
            <a:ext cx="11315700" cy="547688"/>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5544801" y="8367713"/>
            <a:ext cx="1713368" cy="1004888"/>
          </a:xfrm>
          <a:prstGeom prst="rect">
            <a:avLst/>
          </a:prstGeom>
        </p:spPr>
        <p:txBody>
          <a:bodyPr vert="horz" lIns="91440" tIns="45720" rIns="91440" bIns="45720" rtlCol="0" anchor="b"/>
          <a:lstStyle>
            <a:lvl1pPr algn="r">
              <a:defRPr sz="4800" b="0" i="0">
                <a:solidFill>
                  <a:schemeClr val="bg2">
                    <a:lumMod val="50000"/>
                  </a:schemeClr>
                </a:solidFill>
                <a:effectLst/>
                <a:latin typeface="+mn-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345715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5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novafallsprevention.com/resource-materials" TargetMode="External"/><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27" y="9089590"/>
            <a:ext cx="2831992" cy="283199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5" name="Group 5"/>
          <p:cNvGrpSpPr/>
          <p:nvPr/>
        </p:nvGrpSpPr>
        <p:grpSpPr>
          <a:xfrm>
            <a:off x="1823139" y="435103"/>
            <a:ext cx="1187194" cy="1187194"/>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8042772" y="-897152"/>
            <a:ext cx="1794303" cy="179430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dirty="0"/>
            </a:p>
          </p:txBody>
        </p:sp>
      </p:grpSp>
      <p:sp>
        <p:nvSpPr>
          <p:cNvPr id="11" name="Freeform 11"/>
          <p:cNvSpPr/>
          <p:nvPr/>
        </p:nvSpPr>
        <p:spPr>
          <a:xfrm>
            <a:off x="3481412" y="5372100"/>
            <a:ext cx="12703316" cy="1722315"/>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7233516" y="9258300"/>
            <a:ext cx="889746" cy="889746"/>
          </a:xfrm>
          <a:custGeom>
            <a:avLst/>
            <a:gdLst/>
            <a:ahLst/>
            <a:cxnLst/>
            <a:rect l="l" t="t" r="r" b="b"/>
            <a:pathLst>
              <a:path w="889746" h="889746">
                <a:moveTo>
                  <a:pt x="0" y="0"/>
                </a:moveTo>
                <a:lnTo>
                  <a:pt x="889746" y="0"/>
                </a:lnTo>
                <a:lnTo>
                  <a:pt x="889746" y="889746"/>
                </a:lnTo>
                <a:lnTo>
                  <a:pt x="0" y="8897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7138644" y="166313"/>
            <a:ext cx="1149356" cy="1033529"/>
          </a:xfrm>
          <a:custGeom>
            <a:avLst/>
            <a:gdLst/>
            <a:ahLst/>
            <a:cxnLst/>
            <a:rect l="l" t="t" r="r" b="b"/>
            <a:pathLst>
              <a:path w="1149356" h="1033529">
                <a:moveTo>
                  <a:pt x="0" y="0"/>
                </a:moveTo>
                <a:lnTo>
                  <a:pt x="1149356" y="0"/>
                </a:lnTo>
                <a:lnTo>
                  <a:pt x="1149356" y="1033530"/>
                </a:lnTo>
                <a:lnTo>
                  <a:pt x="0" y="1033530"/>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4669019" y="1644580"/>
            <a:ext cx="9999680" cy="3770263"/>
          </a:xfrm>
          <a:prstGeom prst="rect">
            <a:avLst/>
          </a:prstGeom>
        </p:spPr>
        <p:txBody>
          <a:bodyPr lIns="0" tIns="0" rIns="0" bIns="0" rtlCol="0" anchor="t">
            <a:spAutoFit/>
          </a:bodyPr>
          <a:lstStyle/>
          <a:p>
            <a:pPr algn="ctr">
              <a:lnSpc>
                <a:spcPts val="9839"/>
              </a:lnSpc>
            </a:pPr>
            <a:r>
              <a:rPr lang="en-US" sz="8199" dirty="0">
                <a:solidFill>
                  <a:srgbClr val="000000"/>
                </a:solidFill>
                <a:latin typeface="Poppins Bold"/>
              </a:rPr>
              <a:t>SAIL </a:t>
            </a:r>
          </a:p>
          <a:p>
            <a:pPr algn="ctr">
              <a:lnSpc>
                <a:spcPts val="9839"/>
              </a:lnSpc>
            </a:pPr>
            <a:r>
              <a:rPr lang="en-US" sz="8199" dirty="0">
                <a:solidFill>
                  <a:srgbClr val="000000"/>
                </a:solidFill>
                <a:latin typeface="Poppins Bold"/>
              </a:rPr>
              <a:t>DATA COLLECTION</a:t>
            </a:r>
          </a:p>
          <a:p>
            <a:pPr algn="ctr">
              <a:lnSpc>
                <a:spcPts val="9839"/>
              </a:lnSpc>
            </a:pPr>
            <a:r>
              <a:rPr lang="en-US" sz="8199" dirty="0">
                <a:solidFill>
                  <a:srgbClr val="000000"/>
                </a:solidFill>
                <a:latin typeface="Poppins Bold"/>
              </a:rPr>
              <a:t>TRAINING</a:t>
            </a:r>
          </a:p>
        </p:txBody>
      </p:sp>
      <p:sp>
        <p:nvSpPr>
          <p:cNvPr id="15" name="TextBox 15"/>
          <p:cNvSpPr txBox="1"/>
          <p:nvPr/>
        </p:nvSpPr>
        <p:spPr>
          <a:xfrm>
            <a:off x="3320564" y="5579232"/>
            <a:ext cx="12877800" cy="1308050"/>
          </a:xfrm>
          <a:prstGeom prst="rect">
            <a:avLst/>
          </a:prstGeom>
        </p:spPr>
        <p:txBody>
          <a:bodyPr wrap="square" lIns="0" tIns="0" rIns="0" bIns="0" rtlCol="0" anchor="t">
            <a:spAutoFit/>
          </a:bodyPr>
          <a:lstStyle/>
          <a:p>
            <a:pPr algn="ctr">
              <a:lnSpc>
                <a:spcPts val="5147"/>
              </a:lnSpc>
            </a:pPr>
            <a:r>
              <a:rPr lang="en-US" sz="4289" dirty="0">
                <a:solidFill>
                  <a:srgbClr val="FFFFFF"/>
                </a:solidFill>
                <a:latin typeface="Poppins Semi-Bold"/>
              </a:rPr>
              <a:t>Marymount University Falls Prevention </a:t>
            </a:r>
          </a:p>
          <a:p>
            <a:pPr algn="ctr">
              <a:lnSpc>
                <a:spcPts val="5147"/>
              </a:lnSpc>
            </a:pPr>
            <a:r>
              <a:rPr lang="en-US" sz="4289" dirty="0">
                <a:solidFill>
                  <a:srgbClr val="FFFFFF"/>
                </a:solidFill>
                <a:latin typeface="Poppins Semi-Bold"/>
              </a:rPr>
              <a:t>Grant Team 2023-2027</a:t>
            </a:r>
          </a:p>
        </p:txBody>
      </p:sp>
      <p:sp>
        <p:nvSpPr>
          <p:cNvPr id="16" name="TextBox 16"/>
          <p:cNvSpPr txBox="1"/>
          <p:nvPr/>
        </p:nvSpPr>
        <p:spPr>
          <a:xfrm>
            <a:off x="12478204" y="286626"/>
            <a:ext cx="4566870" cy="913217"/>
          </a:xfrm>
          <a:prstGeom prst="rect">
            <a:avLst/>
          </a:prstGeom>
        </p:spPr>
        <p:txBody>
          <a:bodyPr lIns="0" tIns="0" rIns="0" bIns="0" rtlCol="0" anchor="t">
            <a:spAutoFit/>
          </a:bodyPr>
          <a:lstStyle/>
          <a:p>
            <a:pPr algn="r">
              <a:lnSpc>
                <a:spcPts val="3515"/>
              </a:lnSpc>
            </a:pPr>
            <a:r>
              <a:rPr lang="en-US" sz="2929" dirty="0">
                <a:solidFill>
                  <a:srgbClr val="000000"/>
                </a:solidFill>
                <a:latin typeface="Poppins Medium"/>
              </a:rPr>
              <a:t>Northern Virginia Falls Prevention Alliance</a:t>
            </a:r>
          </a:p>
        </p:txBody>
      </p:sp>
      <p:sp>
        <p:nvSpPr>
          <p:cNvPr id="17" name="TextBox 17"/>
          <p:cNvSpPr txBox="1"/>
          <p:nvPr/>
        </p:nvSpPr>
        <p:spPr>
          <a:xfrm>
            <a:off x="12641446" y="9603695"/>
            <a:ext cx="4497198" cy="420643"/>
          </a:xfrm>
          <a:prstGeom prst="rect">
            <a:avLst/>
          </a:prstGeom>
        </p:spPr>
        <p:txBody>
          <a:bodyPr lIns="0" tIns="0" rIns="0" bIns="0" rtlCol="0" anchor="t">
            <a:spAutoFit/>
          </a:bodyPr>
          <a:lstStyle/>
          <a:p>
            <a:pPr algn="r">
              <a:lnSpc>
                <a:spcPts val="3080"/>
              </a:lnSpc>
            </a:pPr>
            <a:r>
              <a:rPr lang="en-US" sz="2702" dirty="0">
                <a:solidFill>
                  <a:srgbClr val="000000"/>
                </a:solidFill>
                <a:latin typeface="Poppins Semi-Bold"/>
              </a:rPr>
              <a:t>novafallsprevention.com</a:t>
            </a:r>
          </a:p>
        </p:txBody>
      </p:sp>
      <p:sp>
        <p:nvSpPr>
          <p:cNvPr id="18" name="TextBox 18"/>
          <p:cNvSpPr txBox="1"/>
          <p:nvPr/>
        </p:nvSpPr>
        <p:spPr>
          <a:xfrm>
            <a:off x="13082912" y="9328388"/>
            <a:ext cx="3942999" cy="284832"/>
          </a:xfrm>
          <a:prstGeom prst="rect">
            <a:avLst/>
          </a:prstGeom>
        </p:spPr>
        <p:txBody>
          <a:bodyPr lIns="0" tIns="0" rIns="0" bIns="0" rtlCol="0" anchor="t">
            <a:spAutoFit/>
          </a:bodyPr>
          <a:lstStyle/>
          <a:p>
            <a:pPr algn="r">
              <a:lnSpc>
                <a:spcPts val="2119"/>
              </a:lnSpc>
            </a:pPr>
            <a:r>
              <a:rPr lang="en-US" sz="1859" dirty="0">
                <a:solidFill>
                  <a:srgbClr val="000000"/>
                </a:solidFill>
                <a:latin typeface="Poppins"/>
              </a:rPr>
              <a:t>Visit Our Website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5315" y="-8578144"/>
            <a:ext cx="11742418" cy="11742418"/>
            <a:chOff x="0" y="0"/>
            <a:chExt cx="837653" cy="837653"/>
          </a:xfrm>
        </p:grpSpPr>
        <p:sp>
          <p:nvSpPr>
            <p:cNvPr id="3" name="Freeform 3"/>
            <p:cNvSpPr/>
            <p:nvPr/>
          </p:nvSpPr>
          <p:spPr>
            <a:xfrm>
              <a:off x="1869" y="0"/>
              <a:ext cx="833915" cy="837653"/>
            </a:xfrm>
            <a:custGeom>
              <a:avLst/>
              <a:gdLst/>
              <a:ahLst/>
              <a:cxnLst/>
              <a:rect l="l" t="t" r="r" b="b"/>
              <a:pathLst>
                <a:path w="833915" h="837653">
                  <a:moveTo>
                    <a:pt x="416957" y="0"/>
                  </a:moveTo>
                  <a:cubicBezTo>
                    <a:pt x="647538" y="1031"/>
                    <a:pt x="833915" y="188244"/>
                    <a:pt x="833915" y="418826"/>
                  </a:cubicBezTo>
                  <a:cubicBezTo>
                    <a:pt x="833915" y="649409"/>
                    <a:pt x="647538" y="836621"/>
                    <a:pt x="416957" y="837653"/>
                  </a:cubicBezTo>
                  <a:cubicBezTo>
                    <a:pt x="186377" y="836621"/>
                    <a:pt x="0" y="649409"/>
                    <a:pt x="0" y="418826"/>
                  </a:cubicBezTo>
                  <a:cubicBezTo>
                    <a:pt x="0" y="188244"/>
                    <a:pt x="186377" y="1031"/>
                    <a:pt x="41695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sp>
        <p:nvSpPr>
          <p:cNvPr id="5" name="TextBox 5"/>
          <p:cNvSpPr txBox="1"/>
          <p:nvPr/>
        </p:nvSpPr>
        <p:spPr>
          <a:xfrm>
            <a:off x="3899465" y="830649"/>
            <a:ext cx="11409348" cy="2333625"/>
          </a:xfrm>
          <a:prstGeom prst="rect">
            <a:avLst/>
          </a:prstGeom>
        </p:spPr>
        <p:txBody>
          <a:bodyPr lIns="0" tIns="0" rIns="0" bIns="0" rtlCol="0" anchor="t">
            <a:spAutoFit/>
          </a:bodyPr>
          <a:lstStyle/>
          <a:p>
            <a:pPr algn="r">
              <a:lnSpc>
                <a:spcPts val="8984"/>
              </a:lnSpc>
            </a:pPr>
            <a:r>
              <a:rPr lang="en-US" sz="7487" dirty="0">
                <a:solidFill>
                  <a:srgbClr val="004AAD"/>
                </a:solidFill>
                <a:latin typeface="Poppins Ultra-Bold"/>
              </a:rPr>
              <a:t>Why we ask for data and what we do with it.</a:t>
            </a:r>
          </a:p>
        </p:txBody>
      </p:sp>
      <p:sp>
        <p:nvSpPr>
          <p:cNvPr id="6" name="TextBox 6"/>
          <p:cNvSpPr txBox="1"/>
          <p:nvPr/>
        </p:nvSpPr>
        <p:spPr>
          <a:xfrm>
            <a:off x="1666086" y="3956717"/>
            <a:ext cx="15876105" cy="3465179"/>
          </a:xfrm>
          <a:prstGeom prst="rect">
            <a:avLst/>
          </a:prstGeom>
        </p:spPr>
        <p:txBody>
          <a:bodyPr lIns="0" tIns="0" rIns="0" bIns="0" rtlCol="0" anchor="t">
            <a:spAutoFit/>
          </a:bodyPr>
          <a:lstStyle/>
          <a:p>
            <a:pPr algn="just">
              <a:lnSpc>
                <a:spcPts val="3356"/>
              </a:lnSpc>
              <a:spcBef>
                <a:spcPct val="0"/>
              </a:spcBef>
            </a:pPr>
            <a:r>
              <a:rPr lang="en-US" sz="2397" dirty="0">
                <a:solidFill>
                  <a:srgbClr val="000000"/>
                </a:solidFill>
                <a:latin typeface="Poppins Medium"/>
              </a:rPr>
              <a:t>Received a grant from the Department of Health and Human Services to get evidence-based falls prevention programs into the local community</a:t>
            </a:r>
          </a:p>
          <a:p>
            <a:pPr algn="just">
              <a:lnSpc>
                <a:spcPts val="3356"/>
              </a:lnSpc>
              <a:spcBef>
                <a:spcPct val="0"/>
              </a:spcBef>
            </a:pPr>
            <a:endParaRPr lang="en-US" sz="2397" dirty="0">
              <a:solidFill>
                <a:srgbClr val="000000"/>
              </a:solidFill>
              <a:latin typeface="Poppins Medium"/>
            </a:endParaRPr>
          </a:p>
          <a:p>
            <a:pPr marL="342900" indent="-342900" algn="just">
              <a:lnSpc>
                <a:spcPts val="3356"/>
              </a:lnSpc>
              <a:spcBef>
                <a:spcPct val="0"/>
              </a:spcBef>
              <a:buFont typeface="Wingdings" panose="05000000000000000000" pitchFamily="2" charset="2"/>
              <a:buChar char="ü"/>
            </a:pPr>
            <a:r>
              <a:rPr lang="en-US" sz="2397" dirty="0">
                <a:solidFill>
                  <a:srgbClr val="000000"/>
                </a:solidFill>
                <a:latin typeface="Poppins Medium"/>
              </a:rPr>
              <a:t>Need to show them that we are spending their money and making a positive difference in the lives of older adults</a:t>
            </a:r>
          </a:p>
          <a:p>
            <a:pPr marL="342900" indent="-342900" algn="just">
              <a:lnSpc>
                <a:spcPts val="3356"/>
              </a:lnSpc>
              <a:spcBef>
                <a:spcPct val="0"/>
              </a:spcBef>
              <a:buFont typeface="Wingdings" panose="05000000000000000000" pitchFamily="2" charset="2"/>
              <a:buChar char="ü"/>
            </a:pPr>
            <a:endParaRPr lang="en-US" sz="2397" dirty="0">
              <a:solidFill>
                <a:srgbClr val="000000"/>
              </a:solidFill>
              <a:latin typeface="Poppins Medium"/>
            </a:endParaRPr>
          </a:p>
          <a:p>
            <a:pPr marL="342900" indent="-342900" algn="just">
              <a:lnSpc>
                <a:spcPts val="3356"/>
              </a:lnSpc>
              <a:spcBef>
                <a:spcPct val="0"/>
              </a:spcBef>
              <a:buFont typeface="Wingdings" panose="05000000000000000000" pitchFamily="2" charset="2"/>
              <a:buChar char="ü"/>
            </a:pPr>
            <a:r>
              <a:rPr lang="en-US" sz="2397" dirty="0">
                <a:solidFill>
                  <a:srgbClr val="000000"/>
                </a:solidFill>
                <a:latin typeface="Poppins Medium"/>
              </a:rPr>
              <a:t>Need to show the U.S. Congress that they should continue to put money into the budget to support public health initiatives such as falls prevention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51625" y="1580479"/>
            <a:ext cx="6609648" cy="674825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2034111"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p:cNvGrpSpPr/>
          <p:nvPr/>
        </p:nvGrpSpPr>
        <p:grpSpPr>
          <a:xfrm>
            <a:off x="1143649" y="632115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p:cNvGrpSpPr/>
          <p:nvPr/>
        </p:nvGrpSpPr>
        <p:grpSpPr>
          <a:xfrm>
            <a:off x="4495800" y="3751404"/>
            <a:ext cx="11603365" cy="773119"/>
            <a:chOff x="0" y="0"/>
            <a:chExt cx="3318223" cy="256504"/>
          </a:xfrm>
        </p:grpSpPr>
        <p:sp>
          <p:nvSpPr>
            <p:cNvPr id="12" name="Freeform 12"/>
            <p:cNvSpPr/>
            <p:nvPr/>
          </p:nvSpPr>
          <p:spPr>
            <a:xfrm>
              <a:off x="0" y="0"/>
              <a:ext cx="3318223" cy="256504"/>
            </a:xfrm>
            <a:custGeom>
              <a:avLst/>
              <a:gdLst/>
              <a:ahLst/>
              <a:cxnLst/>
              <a:rect l="l" t="t" r="r" b="b"/>
              <a:pathLst>
                <a:path w="3318223" h="256504">
                  <a:moveTo>
                    <a:pt x="0" y="0"/>
                  </a:moveTo>
                  <a:lnTo>
                    <a:pt x="3318223" y="0"/>
                  </a:lnTo>
                  <a:lnTo>
                    <a:pt x="3318223" y="256504"/>
                  </a:lnTo>
                  <a:lnTo>
                    <a:pt x="0" y="256504"/>
                  </a:lnTo>
                  <a:close/>
                </a:path>
              </a:pathLst>
            </a:custGeom>
            <a:solidFill>
              <a:srgbClr val="004AAD"/>
            </a:solidFill>
          </p:spPr>
          <p:txBody>
            <a:bodyPr/>
            <a:lstStyle/>
            <a:p>
              <a:endParaRPr lang="en-US"/>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3608613" y="3389109"/>
            <a:ext cx="1497710" cy="1497710"/>
            <a:chOff x="0" y="0"/>
            <a:chExt cx="812800" cy="812800"/>
          </a:xfrm>
        </p:grpSpPr>
        <p:sp>
          <p:nvSpPr>
            <p:cNvPr id="15" name="Freeform 15"/>
            <p:cNvSpPr/>
            <p:nvPr/>
          </p:nvSpPr>
          <p:spPr>
            <a:xfrm>
              <a:off x="21274" y="21274"/>
              <a:ext cx="770252" cy="770252"/>
            </a:xfrm>
            <a:custGeom>
              <a:avLst/>
              <a:gdLst/>
              <a:ahLst/>
              <a:cxnLst/>
              <a:rect l="l" t="t" r="r" b="b"/>
              <a:pathLst>
                <a:path w="770252" h="770252">
                  <a:moveTo>
                    <a:pt x="432643" y="26243"/>
                  </a:moveTo>
                  <a:lnTo>
                    <a:pt x="744009" y="337609"/>
                  </a:lnTo>
                  <a:cubicBezTo>
                    <a:pt x="770252" y="363852"/>
                    <a:pt x="770252" y="406400"/>
                    <a:pt x="744009" y="432643"/>
                  </a:cubicBezTo>
                  <a:lnTo>
                    <a:pt x="432643" y="744009"/>
                  </a:lnTo>
                  <a:cubicBezTo>
                    <a:pt x="406400" y="770252"/>
                    <a:pt x="363852" y="770252"/>
                    <a:pt x="337609" y="744009"/>
                  </a:cubicBezTo>
                  <a:lnTo>
                    <a:pt x="26243" y="432643"/>
                  </a:lnTo>
                  <a:cubicBezTo>
                    <a:pt x="0" y="406400"/>
                    <a:pt x="0" y="363852"/>
                    <a:pt x="26243" y="337609"/>
                  </a:cubicBezTo>
                  <a:lnTo>
                    <a:pt x="337609" y="26243"/>
                  </a:lnTo>
                  <a:cubicBezTo>
                    <a:pt x="363852" y="0"/>
                    <a:pt x="406400" y="0"/>
                    <a:pt x="432643" y="26243"/>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7" name="Group 17"/>
          <p:cNvGrpSpPr/>
          <p:nvPr/>
        </p:nvGrpSpPr>
        <p:grpSpPr>
          <a:xfrm>
            <a:off x="4361541" y="5657805"/>
            <a:ext cx="11737623" cy="773119"/>
            <a:chOff x="0" y="0"/>
            <a:chExt cx="3362767" cy="256504"/>
          </a:xfrm>
        </p:grpSpPr>
        <p:sp>
          <p:nvSpPr>
            <p:cNvPr id="18" name="Freeform 18"/>
            <p:cNvSpPr/>
            <p:nvPr/>
          </p:nvSpPr>
          <p:spPr>
            <a:xfrm>
              <a:off x="0" y="0"/>
              <a:ext cx="3362767" cy="256504"/>
            </a:xfrm>
            <a:custGeom>
              <a:avLst/>
              <a:gdLst/>
              <a:ahLst/>
              <a:cxnLst/>
              <a:rect l="l" t="t" r="r" b="b"/>
              <a:pathLst>
                <a:path w="3362767" h="256504">
                  <a:moveTo>
                    <a:pt x="0" y="0"/>
                  </a:moveTo>
                  <a:lnTo>
                    <a:pt x="3362767" y="0"/>
                  </a:lnTo>
                  <a:lnTo>
                    <a:pt x="3362767" y="256504"/>
                  </a:lnTo>
                  <a:lnTo>
                    <a:pt x="0" y="256504"/>
                  </a:lnTo>
                  <a:close/>
                </a:path>
              </a:pathLst>
            </a:custGeom>
            <a:solidFill>
              <a:srgbClr val="004AAD"/>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grpSp>
        <p:nvGrpSpPr>
          <p:cNvPr id="20" name="Group 20"/>
          <p:cNvGrpSpPr/>
          <p:nvPr/>
        </p:nvGrpSpPr>
        <p:grpSpPr>
          <a:xfrm>
            <a:off x="3612687" y="5295509"/>
            <a:ext cx="1497710" cy="1497710"/>
            <a:chOff x="0" y="0"/>
            <a:chExt cx="812800" cy="812800"/>
          </a:xfrm>
        </p:grpSpPr>
        <p:sp>
          <p:nvSpPr>
            <p:cNvPr id="21" name="Freeform 21"/>
            <p:cNvSpPr/>
            <p:nvPr/>
          </p:nvSpPr>
          <p:spPr>
            <a:xfrm>
              <a:off x="21274" y="21274"/>
              <a:ext cx="770252" cy="770252"/>
            </a:xfrm>
            <a:custGeom>
              <a:avLst/>
              <a:gdLst/>
              <a:ahLst/>
              <a:cxnLst/>
              <a:rect l="l" t="t" r="r" b="b"/>
              <a:pathLst>
                <a:path w="770252" h="770252">
                  <a:moveTo>
                    <a:pt x="432643" y="26243"/>
                  </a:moveTo>
                  <a:lnTo>
                    <a:pt x="744009" y="337609"/>
                  </a:lnTo>
                  <a:cubicBezTo>
                    <a:pt x="770252" y="363852"/>
                    <a:pt x="770252" y="406400"/>
                    <a:pt x="744009" y="432643"/>
                  </a:cubicBezTo>
                  <a:lnTo>
                    <a:pt x="432643" y="744009"/>
                  </a:lnTo>
                  <a:cubicBezTo>
                    <a:pt x="406400" y="770252"/>
                    <a:pt x="363852" y="770252"/>
                    <a:pt x="337609" y="744009"/>
                  </a:cubicBezTo>
                  <a:lnTo>
                    <a:pt x="26243" y="432643"/>
                  </a:lnTo>
                  <a:cubicBezTo>
                    <a:pt x="0" y="406400"/>
                    <a:pt x="0" y="363852"/>
                    <a:pt x="26243" y="337609"/>
                  </a:cubicBezTo>
                  <a:lnTo>
                    <a:pt x="337609" y="26243"/>
                  </a:lnTo>
                  <a:cubicBezTo>
                    <a:pt x="363852" y="0"/>
                    <a:pt x="406400" y="0"/>
                    <a:pt x="432643" y="26243"/>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22" name="TextBox 22"/>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sp>
        <p:nvSpPr>
          <p:cNvPr id="23" name="Freeform 23"/>
          <p:cNvSpPr/>
          <p:nvPr/>
        </p:nvSpPr>
        <p:spPr>
          <a:xfrm>
            <a:off x="4045328" y="5727936"/>
            <a:ext cx="605730" cy="771184"/>
          </a:xfrm>
          <a:custGeom>
            <a:avLst/>
            <a:gdLst/>
            <a:ahLst/>
            <a:cxnLst/>
            <a:rect l="l" t="t" r="r" b="b"/>
            <a:pathLst>
              <a:path w="605730" h="771184">
                <a:moveTo>
                  <a:pt x="0" y="0"/>
                </a:moveTo>
                <a:lnTo>
                  <a:pt x="605729" y="0"/>
                </a:lnTo>
                <a:lnTo>
                  <a:pt x="605729" y="771184"/>
                </a:lnTo>
                <a:lnTo>
                  <a:pt x="0" y="771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3931882" y="3725728"/>
            <a:ext cx="824471" cy="824471"/>
          </a:xfrm>
          <a:custGeom>
            <a:avLst/>
            <a:gdLst/>
            <a:ahLst/>
            <a:cxnLst/>
            <a:rect l="l" t="t" r="r" b="b"/>
            <a:pathLst>
              <a:path w="824471" h="824471">
                <a:moveTo>
                  <a:pt x="0" y="0"/>
                </a:moveTo>
                <a:lnTo>
                  <a:pt x="824471" y="0"/>
                </a:lnTo>
                <a:lnTo>
                  <a:pt x="824471" y="824471"/>
                </a:lnTo>
                <a:lnTo>
                  <a:pt x="0" y="8244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5" name="Group 25"/>
          <p:cNvGrpSpPr/>
          <p:nvPr/>
        </p:nvGrpSpPr>
        <p:grpSpPr>
          <a:xfrm>
            <a:off x="4328996" y="7638090"/>
            <a:ext cx="11770168" cy="992085"/>
            <a:chOff x="0" y="0"/>
            <a:chExt cx="3384363" cy="329152"/>
          </a:xfrm>
        </p:grpSpPr>
        <p:sp>
          <p:nvSpPr>
            <p:cNvPr id="26" name="Freeform 26"/>
            <p:cNvSpPr/>
            <p:nvPr/>
          </p:nvSpPr>
          <p:spPr>
            <a:xfrm>
              <a:off x="0" y="0"/>
              <a:ext cx="3384363" cy="329152"/>
            </a:xfrm>
            <a:custGeom>
              <a:avLst/>
              <a:gdLst/>
              <a:ahLst/>
              <a:cxnLst/>
              <a:rect l="l" t="t" r="r" b="b"/>
              <a:pathLst>
                <a:path w="3384363" h="329152">
                  <a:moveTo>
                    <a:pt x="0" y="0"/>
                  </a:moveTo>
                  <a:lnTo>
                    <a:pt x="3384363" y="0"/>
                  </a:lnTo>
                  <a:lnTo>
                    <a:pt x="3384363" y="329152"/>
                  </a:lnTo>
                  <a:lnTo>
                    <a:pt x="0" y="329152"/>
                  </a:lnTo>
                  <a:close/>
                </a:path>
              </a:pathLst>
            </a:custGeom>
            <a:solidFill>
              <a:srgbClr val="004AAD"/>
            </a:solidFill>
          </p:spPr>
          <p:txBody>
            <a:bodyPr/>
            <a:lstStyle/>
            <a:p>
              <a:endParaRPr lang="en-US"/>
            </a:p>
          </p:txBody>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grpSp>
        <p:nvGrpSpPr>
          <p:cNvPr id="28" name="Group 28"/>
          <p:cNvGrpSpPr/>
          <p:nvPr/>
        </p:nvGrpSpPr>
        <p:grpSpPr>
          <a:xfrm>
            <a:off x="3547596" y="7384516"/>
            <a:ext cx="1497710" cy="1497710"/>
            <a:chOff x="0" y="0"/>
            <a:chExt cx="812800" cy="812800"/>
          </a:xfrm>
        </p:grpSpPr>
        <p:sp>
          <p:nvSpPr>
            <p:cNvPr id="29" name="Freeform 29"/>
            <p:cNvSpPr/>
            <p:nvPr/>
          </p:nvSpPr>
          <p:spPr>
            <a:xfrm>
              <a:off x="21274" y="21274"/>
              <a:ext cx="770252" cy="770252"/>
            </a:xfrm>
            <a:custGeom>
              <a:avLst/>
              <a:gdLst/>
              <a:ahLst/>
              <a:cxnLst/>
              <a:rect l="l" t="t" r="r" b="b"/>
              <a:pathLst>
                <a:path w="770252" h="770252">
                  <a:moveTo>
                    <a:pt x="432643" y="26243"/>
                  </a:moveTo>
                  <a:lnTo>
                    <a:pt x="744009" y="337609"/>
                  </a:lnTo>
                  <a:cubicBezTo>
                    <a:pt x="770252" y="363852"/>
                    <a:pt x="770252" y="406400"/>
                    <a:pt x="744009" y="432643"/>
                  </a:cubicBezTo>
                  <a:lnTo>
                    <a:pt x="432643" y="744009"/>
                  </a:lnTo>
                  <a:cubicBezTo>
                    <a:pt x="406400" y="770252"/>
                    <a:pt x="363852" y="770252"/>
                    <a:pt x="337609" y="744009"/>
                  </a:cubicBezTo>
                  <a:lnTo>
                    <a:pt x="26243" y="432643"/>
                  </a:lnTo>
                  <a:cubicBezTo>
                    <a:pt x="0" y="406400"/>
                    <a:pt x="0" y="363852"/>
                    <a:pt x="26243" y="337609"/>
                  </a:cubicBezTo>
                  <a:lnTo>
                    <a:pt x="337609" y="26243"/>
                  </a:lnTo>
                  <a:cubicBezTo>
                    <a:pt x="363852" y="0"/>
                    <a:pt x="406400" y="0"/>
                    <a:pt x="432643" y="26243"/>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30" name="TextBox 3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dirty="0"/>
            </a:p>
          </p:txBody>
        </p:sp>
      </p:grpSp>
      <p:sp>
        <p:nvSpPr>
          <p:cNvPr id="31" name="Freeform 31"/>
          <p:cNvSpPr/>
          <p:nvPr/>
        </p:nvSpPr>
        <p:spPr>
          <a:xfrm>
            <a:off x="4016170" y="7926694"/>
            <a:ext cx="560562" cy="560562"/>
          </a:xfrm>
          <a:custGeom>
            <a:avLst/>
            <a:gdLst/>
            <a:ahLst/>
            <a:cxnLst/>
            <a:rect l="l" t="t" r="r" b="b"/>
            <a:pathLst>
              <a:path w="560562" h="560562">
                <a:moveTo>
                  <a:pt x="0" y="0"/>
                </a:moveTo>
                <a:lnTo>
                  <a:pt x="560562" y="0"/>
                </a:lnTo>
                <a:lnTo>
                  <a:pt x="560562" y="560562"/>
                </a:lnTo>
                <a:lnTo>
                  <a:pt x="0" y="5605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TextBox 32"/>
          <p:cNvSpPr txBox="1"/>
          <p:nvPr/>
        </p:nvSpPr>
        <p:spPr>
          <a:xfrm>
            <a:off x="7054595" y="-106685"/>
            <a:ext cx="5714733" cy="2291783"/>
          </a:xfrm>
          <a:prstGeom prst="rect">
            <a:avLst/>
          </a:prstGeom>
        </p:spPr>
        <p:txBody>
          <a:bodyPr lIns="0" tIns="0" rIns="0" bIns="0" rtlCol="0" anchor="t">
            <a:spAutoFit/>
          </a:bodyPr>
          <a:lstStyle/>
          <a:p>
            <a:pPr algn="ctr">
              <a:lnSpc>
                <a:spcPts val="8958"/>
              </a:lnSpc>
            </a:pPr>
            <a:r>
              <a:rPr lang="en-US" sz="6399" dirty="0">
                <a:solidFill>
                  <a:srgbClr val="004AAD"/>
                </a:solidFill>
                <a:latin typeface="Poppins Ultra-Bold"/>
              </a:rPr>
              <a:t>Leader Script</a:t>
            </a:r>
          </a:p>
          <a:p>
            <a:pPr algn="ctr">
              <a:lnSpc>
                <a:spcPts val="8958"/>
              </a:lnSpc>
              <a:spcBef>
                <a:spcPct val="0"/>
              </a:spcBef>
            </a:pPr>
            <a:endParaRPr lang="en-US" sz="6399" dirty="0">
              <a:solidFill>
                <a:srgbClr val="004AAD"/>
              </a:solidFill>
              <a:latin typeface="Poppins Ultra-Bold"/>
            </a:endParaRPr>
          </a:p>
        </p:txBody>
      </p:sp>
      <p:sp>
        <p:nvSpPr>
          <p:cNvPr id="33" name="TextBox 33"/>
          <p:cNvSpPr txBox="1"/>
          <p:nvPr/>
        </p:nvSpPr>
        <p:spPr>
          <a:xfrm>
            <a:off x="5243556" y="3882879"/>
            <a:ext cx="9734638" cy="990061"/>
          </a:xfrm>
          <a:prstGeom prst="rect">
            <a:avLst/>
          </a:prstGeom>
        </p:spPr>
        <p:txBody>
          <a:bodyPr lIns="0" tIns="0" rIns="0" bIns="0" rtlCol="0" anchor="t">
            <a:spAutoFit/>
          </a:bodyPr>
          <a:lstStyle/>
          <a:p>
            <a:pPr algn="just">
              <a:lnSpc>
                <a:spcPts val="3834"/>
              </a:lnSpc>
            </a:pPr>
            <a:r>
              <a:rPr lang="en-US" sz="2738" dirty="0">
                <a:solidFill>
                  <a:srgbClr val="FFFFFF"/>
                </a:solidFill>
                <a:latin typeface="Poppins Medium"/>
              </a:rPr>
              <a:t>When should I read the script?</a:t>
            </a:r>
          </a:p>
          <a:p>
            <a:pPr algn="just">
              <a:lnSpc>
                <a:spcPts val="3834"/>
              </a:lnSpc>
              <a:spcBef>
                <a:spcPct val="0"/>
              </a:spcBef>
            </a:pPr>
            <a:endParaRPr lang="en-US" sz="2738" dirty="0">
              <a:solidFill>
                <a:srgbClr val="FFFFFF"/>
              </a:solidFill>
              <a:latin typeface="Poppins Medium"/>
            </a:endParaRPr>
          </a:p>
        </p:txBody>
      </p:sp>
      <p:sp>
        <p:nvSpPr>
          <p:cNvPr id="34" name="TextBox 34"/>
          <p:cNvSpPr txBox="1"/>
          <p:nvPr/>
        </p:nvSpPr>
        <p:spPr>
          <a:xfrm>
            <a:off x="5257019" y="5702513"/>
            <a:ext cx="9804642" cy="990061"/>
          </a:xfrm>
          <a:prstGeom prst="rect">
            <a:avLst/>
          </a:prstGeom>
        </p:spPr>
        <p:txBody>
          <a:bodyPr lIns="0" tIns="0" rIns="0" bIns="0" rtlCol="0" anchor="t">
            <a:spAutoFit/>
          </a:bodyPr>
          <a:lstStyle/>
          <a:p>
            <a:pPr>
              <a:lnSpc>
                <a:spcPts val="3834"/>
              </a:lnSpc>
            </a:pPr>
            <a:r>
              <a:rPr lang="en-US" sz="2738" dirty="0">
                <a:solidFill>
                  <a:srgbClr val="FFFFFF"/>
                </a:solidFill>
                <a:latin typeface="Poppins Medium"/>
              </a:rPr>
              <a:t>Do I need to read the leader script in its entirety?</a:t>
            </a:r>
          </a:p>
          <a:p>
            <a:pPr algn="just">
              <a:lnSpc>
                <a:spcPts val="3834"/>
              </a:lnSpc>
              <a:spcBef>
                <a:spcPct val="0"/>
              </a:spcBef>
            </a:pPr>
            <a:endParaRPr lang="en-US" sz="2738" dirty="0">
              <a:solidFill>
                <a:srgbClr val="FFFFFF"/>
              </a:solidFill>
              <a:latin typeface="Poppins Medium"/>
            </a:endParaRPr>
          </a:p>
        </p:txBody>
      </p:sp>
      <p:sp>
        <p:nvSpPr>
          <p:cNvPr id="35" name="TextBox 35"/>
          <p:cNvSpPr txBox="1"/>
          <p:nvPr/>
        </p:nvSpPr>
        <p:spPr>
          <a:xfrm>
            <a:off x="5252945" y="4625569"/>
            <a:ext cx="10922420" cy="1269578"/>
          </a:xfrm>
          <a:prstGeom prst="rect">
            <a:avLst/>
          </a:prstGeom>
        </p:spPr>
        <p:txBody>
          <a:bodyPr wrap="square" lIns="0" tIns="0" rIns="0" bIns="0" rtlCol="0" anchor="t">
            <a:spAutoFit/>
          </a:bodyPr>
          <a:lstStyle/>
          <a:p>
            <a:pPr>
              <a:lnSpc>
                <a:spcPts val="3323"/>
              </a:lnSpc>
            </a:pPr>
            <a:r>
              <a:rPr lang="en-US" sz="2373" dirty="0">
                <a:solidFill>
                  <a:srgbClr val="000000"/>
                </a:solidFill>
                <a:latin typeface="Poppins Medium"/>
              </a:rPr>
              <a:t>On the day you are having your participants fill out the survey. It could be the day you are doing the fitness checks or the first day of class.</a:t>
            </a:r>
          </a:p>
          <a:p>
            <a:pPr>
              <a:lnSpc>
                <a:spcPts val="3323"/>
              </a:lnSpc>
              <a:spcBef>
                <a:spcPct val="0"/>
              </a:spcBef>
            </a:pPr>
            <a:endParaRPr lang="en-US" sz="2373" dirty="0">
              <a:solidFill>
                <a:srgbClr val="000000"/>
              </a:solidFill>
              <a:latin typeface="Poppins Medium"/>
            </a:endParaRPr>
          </a:p>
        </p:txBody>
      </p:sp>
      <p:sp>
        <p:nvSpPr>
          <p:cNvPr id="36" name="TextBox 36"/>
          <p:cNvSpPr txBox="1"/>
          <p:nvPr/>
        </p:nvSpPr>
        <p:spPr>
          <a:xfrm>
            <a:off x="5252945" y="6576741"/>
            <a:ext cx="8980368" cy="402611"/>
          </a:xfrm>
          <a:prstGeom prst="rect">
            <a:avLst/>
          </a:prstGeom>
        </p:spPr>
        <p:txBody>
          <a:bodyPr lIns="0" tIns="0" rIns="0" bIns="0" rtlCol="0" anchor="t">
            <a:spAutoFit/>
          </a:bodyPr>
          <a:lstStyle/>
          <a:p>
            <a:pPr>
              <a:lnSpc>
                <a:spcPts val="3323"/>
              </a:lnSpc>
            </a:pPr>
            <a:r>
              <a:rPr lang="en-US" sz="2373" dirty="0">
                <a:solidFill>
                  <a:srgbClr val="000000"/>
                </a:solidFill>
                <a:latin typeface="Poppins Medium"/>
              </a:rPr>
              <a:t> Yes, the entire script needs to be read to the class.</a:t>
            </a:r>
          </a:p>
        </p:txBody>
      </p:sp>
      <p:sp>
        <p:nvSpPr>
          <p:cNvPr id="37" name="TextBox 37"/>
          <p:cNvSpPr txBox="1"/>
          <p:nvPr/>
        </p:nvSpPr>
        <p:spPr>
          <a:xfrm>
            <a:off x="4042182" y="1123485"/>
            <a:ext cx="11739558" cy="798830"/>
          </a:xfrm>
          <a:prstGeom prst="rect">
            <a:avLst/>
          </a:prstGeom>
        </p:spPr>
        <p:txBody>
          <a:bodyPr lIns="0" tIns="0" rIns="0" bIns="0" rtlCol="0" anchor="t">
            <a:spAutoFit/>
          </a:bodyPr>
          <a:lstStyle/>
          <a:p>
            <a:pPr>
              <a:lnSpc>
                <a:spcPts val="3220"/>
              </a:lnSpc>
              <a:spcBef>
                <a:spcPct val="0"/>
              </a:spcBef>
            </a:pPr>
            <a:r>
              <a:rPr lang="en-US" sz="2300" dirty="0">
                <a:solidFill>
                  <a:srgbClr val="000000"/>
                </a:solidFill>
                <a:latin typeface="Poppins"/>
              </a:rPr>
              <a:t>In order for us to be able to collect data, the following script must be read at the beginning of every session.</a:t>
            </a:r>
          </a:p>
        </p:txBody>
      </p:sp>
      <p:sp>
        <p:nvSpPr>
          <p:cNvPr id="38" name="TextBox 38"/>
          <p:cNvSpPr txBox="1"/>
          <p:nvPr/>
        </p:nvSpPr>
        <p:spPr>
          <a:xfrm>
            <a:off x="5191927" y="7605332"/>
            <a:ext cx="11059637" cy="1963962"/>
          </a:xfrm>
          <a:prstGeom prst="rect">
            <a:avLst/>
          </a:prstGeom>
        </p:spPr>
        <p:txBody>
          <a:bodyPr wrap="square" lIns="0" tIns="0" rIns="0" bIns="0" rtlCol="0" anchor="t">
            <a:spAutoFit/>
          </a:bodyPr>
          <a:lstStyle/>
          <a:p>
            <a:pPr>
              <a:lnSpc>
                <a:spcPts val="3834"/>
              </a:lnSpc>
            </a:pPr>
            <a:r>
              <a:rPr lang="en-US" sz="2738" dirty="0">
                <a:solidFill>
                  <a:srgbClr val="FFFFFF"/>
                </a:solidFill>
                <a:latin typeface="Poppins Medium"/>
              </a:rPr>
              <a:t>What if someone is absent when I read the script to everyone, do I need to read it again?</a:t>
            </a:r>
          </a:p>
          <a:p>
            <a:pPr>
              <a:lnSpc>
                <a:spcPts val="3834"/>
              </a:lnSpc>
            </a:pPr>
            <a:endParaRPr lang="en-US" sz="2738" dirty="0">
              <a:solidFill>
                <a:srgbClr val="FFFFFF"/>
              </a:solidFill>
              <a:latin typeface="Poppins Medium"/>
            </a:endParaRPr>
          </a:p>
          <a:p>
            <a:pPr algn="just">
              <a:lnSpc>
                <a:spcPts val="3834"/>
              </a:lnSpc>
              <a:spcBef>
                <a:spcPct val="0"/>
              </a:spcBef>
            </a:pPr>
            <a:endParaRPr lang="en-US" sz="2738" dirty="0">
              <a:solidFill>
                <a:srgbClr val="FFFFFF"/>
              </a:solidFill>
              <a:latin typeface="Poppins Medium"/>
            </a:endParaRPr>
          </a:p>
        </p:txBody>
      </p:sp>
      <p:sp>
        <p:nvSpPr>
          <p:cNvPr id="39" name="TextBox 39"/>
          <p:cNvSpPr txBox="1"/>
          <p:nvPr/>
        </p:nvSpPr>
        <p:spPr>
          <a:xfrm>
            <a:off x="5252945" y="8698453"/>
            <a:ext cx="10465220" cy="846386"/>
          </a:xfrm>
          <a:prstGeom prst="rect">
            <a:avLst/>
          </a:prstGeom>
        </p:spPr>
        <p:txBody>
          <a:bodyPr wrap="square" lIns="0" tIns="0" rIns="0" bIns="0" rtlCol="0" anchor="t">
            <a:spAutoFit/>
          </a:bodyPr>
          <a:lstStyle/>
          <a:p>
            <a:pPr>
              <a:lnSpc>
                <a:spcPts val="3323"/>
              </a:lnSpc>
            </a:pPr>
            <a:r>
              <a:rPr lang="en-US" sz="2373" dirty="0">
                <a:solidFill>
                  <a:srgbClr val="000000"/>
                </a:solidFill>
                <a:latin typeface="Poppins Medium"/>
              </a:rPr>
              <a:t>Yes, it needs to be read prior to having anyone complete the survey.</a:t>
            </a:r>
          </a:p>
          <a:p>
            <a:pPr>
              <a:lnSpc>
                <a:spcPts val="3323"/>
              </a:lnSpc>
              <a:spcBef>
                <a:spcPct val="0"/>
              </a:spcBef>
            </a:pPr>
            <a:endParaRPr lang="en-US" sz="2373" dirty="0">
              <a:solidFill>
                <a:srgbClr val="000000"/>
              </a:solidFill>
              <a:latin typeface="Poppins Medium"/>
            </a:endParaRPr>
          </a:p>
        </p:txBody>
      </p:sp>
      <p:sp>
        <p:nvSpPr>
          <p:cNvPr id="40" name="TextBox 40"/>
          <p:cNvSpPr txBox="1"/>
          <p:nvPr/>
        </p:nvSpPr>
        <p:spPr>
          <a:xfrm>
            <a:off x="4042182" y="2065825"/>
            <a:ext cx="11739558" cy="789305"/>
          </a:xfrm>
          <a:prstGeom prst="rect">
            <a:avLst/>
          </a:prstGeom>
        </p:spPr>
        <p:txBody>
          <a:bodyPr lIns="0" tIns="0" rIns="0" bIns="0" rtlCol="0" anchor="t">
            <a:spAutoFit/>
          </a:bodyPr>
          <a:lstStyle/>
          <a:p>
            <a:pPr>
              <a:lnSpc>
                <a:spcPts val="3219"/>
              </a:lnSpc>
              <a:spcBef>
                <a:spcPct val="0"/>
              </a:spcBef>
            </a:pPr>
            <a:r>
              <a:rPr lang="en-US" sz="2299" dirty="0">
                <a:solidFill>
                  <a:srgbClr val="000000"/>
                </a:solidFill>
                <a:latin typeface="Canva Sans 1"/>
              </a:rPr>
              <a:t>The script is included in this PowerPoint and can also be found here: </a:t>
            </a:r>
            <a:r>
              <a:rPr lang="en-US" sz="2299" u="sng" dirty="0">
                <a:solidFill>
                  <a:srgbClr val="000000"/>
                </a:solidFill>
                <a:latin typeface="Canva Sans 1"/>
                <a:hlinkClick r:id="rId8" tooltip="https://www.novafallsprevention.com/resource-materials"/>
              </a:rPr>
              <a:t>https://www.novafallsprevention.com/resource-materials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4929080" y="83668"/>
            <a:ext cx="9390987" cy="1876425"/>
          </a:xfrm>
          <a:prstGeom prst="rect">
            <a:avLst/>
          </a:prstGeom>
        </p:spPr>
        <p:txBody>
          <a:bodyPr lIns="0" tIns="0" rIns="0" bIns="0" rtlCol="0" anchor="t">
            <a:spAutoFit/>
          </a:bodyPr>
          <a:lstStyle/>
          <a:p>
            <a:pPr algn="ctr">
              <a:lnSpc>
                <a:spcPts val="4800"/>
              </a:lnSpc>
            </a:pPr>
            <a:r>
              <a:rPr lang="en-US" sz="4000" dirty="0">
                <a:solidFill>
                  <a:srgbClr val="004AAD"/>
                </a:solidFill>
                <a:latin typeface="Poppins Ultra-Bold"/>
              </a:rPr>
              <a:t>Falls Prevention Program Group Leader / Coach Script</a:t>
            </a:r>
          </a:p>
          <a:p>
            <a:pPr algn="ctr">
              <a:lnSpc>
                <a:spcPts val="4800"/>
              </a:lnSpc>
            </a:pPr>
            <a:endParaRPr lang="en-US" sz="4000" dirty="0">
              <a:solidFill>
                <a:srgbClr val="004AAD"/>
              </a:solidFill>
              <a:latin typeface="Poppins Ultra-Bold"/>
            </a:endParaRPr>
          </a:p>
        </p:txBody>
      </p:sp>
      <p:sp>
        <p:nvSpPr>
          <p:cNvPr id="50" name="Rectangle 49"/>
          <p:cNvSpPr/>
          <p:nvPr/>
        </p:nvSpPr>
        <p:spPr>
          <a:xfrm>
            <a:off x="2004573" y="1409700"/>
            <a:ext cx="15240000" cy="8667757"/>
          </a:xfrm>
          <a:prstGeom prst="rect">
            <a:avLst/>
          </a:prstGeom>
        </p:spPr>
        <p:txBody>
          <a:bodyPr wrap="square">
            <a:spAutoFit/>
          </a:bodyPr>
          <a:lstStyle/>
          <a:p>
            <a:pPr>
              <a:lnSpc>
                <a:spcPct val="150000"/>
              </a:lnSpc>
            </a:pPr>
            <a:r>
              <a:rPr lang="en-US" sz="2000" b="1" dirty="0">
                <a:latin typeface="Poppins Medium" panose="020B0604020202020204" charset="0"/>
                <a:cs typeface="Poppins Medium" panose="020B0604020202020204" charset="0"/>
              </a:rPr>
              <a:t>Read / paraphrase the following points to participants prior to their completion of the Participant Information Form.</a:t>
            </a:r>
          </a:p>
          <a:p>
            <a:pPr>
              <a:lnSpc>
                <a:spcPct val="150000"/>
              </a:lnSpc>
            </a:pPr>
            <a:endParaRPr lang="en-US" sz="1850" dirty="0">
              <a:latin typeface="Poppins Medium" panose="020B0604020202020204" charset="0"/>
              <a:cs typeface="Poppins Medium" panose="020B0604020202020204" charset="0"/>
            </a:endParaRPr>
          </a:p>
          <a:p>
            <a:pPr marL="800100" lvl="1" indent="-342900">
              <a:lnSpc>
                <a:spcPct val="150000"/>
              </a:lnSpc>
              <a:buSzPct val="113000"/>
              <a:buFont typeface="Arial" panose="020B0604020202020204" pitchFamily="34" charset="0"/>
              <a:buChar char="•"/>
            </a:pPr>
            <a:r>
              <a:rPr lang="en-US" sz="1850" dirty="0">
                <a:latin typeface="Poppins Medium" panose="020B0604020202020204" charset="0"/>
                <a:cs typeface="Poppins Medium" panose="020B0604020202020204" charset="0"/>
              </a:rPr>
              <a:t>This workshop is made possible by a grant from the U.S. Administration for Community Living (ACL). </a:t>
            </a:r>
          </a:p>
          <a:p>
            <a:pPr marL="800100" lvl="1" indent="-342900">
              <a:lnSpc>
                <a:spcPct val="150000"/>
              </a:lnSpc>
              <a:buFont typeface="Arial" panose="020B0604020202020204" pitchFamily="34" charset="0"/>
              <a:buChar char="•"/>
            </a:pPr>
            <a:r>
              <a:rPr lang="en-US" sz="1850" dirty="0">
                <a:latin typeface="Poppins Medium" panose="020B0604020202020204" charset="0"/>
                <a:cs typeface="Poppins Medium" panose="020B0604020202020204" charset="0"/>
              </a:rPr>
              <a:t>We would like to give you a two-page form today and then at the last class, we will again ask you to complete a brief-post-survey. We would also like to collect the results of your fitness checks which are a part of the SAIL program.</a:t>
            </a:r>
          </a:p>
          <a:p>
            <a:pPr marL="800100" lvl="1" indent="-342900">
              <a:lnSpc>
                <a:spcPct val="150000"/>
              </a:lnSpc>
              <a:buFont typeface="Arial" panose="020B0604020202020204" pitchFamily="34" charset="0"/>
              <a:buChar char="•"/>
            </a:pPr>
            <a:r>
              <a:rPr lang="en-US" sz="1850" dirty="0">
                <a:latin typeface="Poppins Medium" panose="020B0604020202020204" charset="0"/>
                <a:cs typeface="Poppins Medium" panose="020B0604020202020204" charset="0"/>
              </a:rPr>
              <a:t>Before we can share your information with ACL and its database contractor, the National Council on Aging, we want to explain how your information will be used and protected.  </a:t>
            </a:r>
          </a:p>
          <a:p>
            <a:pPr marL="800100" lvl="1" indent="-342900">
              <a:lnSpc>
                <a:spcPct val="150000"/>
              </a:lnSpc>
              <a:buFont typeface="Arial" panose="020B0604020202020204" pitchFamily="34" charset="0"/>
              <a:buChar char="•"/>
            </a:pPr>
            <a:r>
              <a:rPr lang="en-US" sz="1850" dirty="0">
                <a:latin typeface="Poppins Medium" panose="020B0604020202020204" charset="0"/>
                <a:cs typeface="Poppins Medium" panose="020B0604020202020204" charset="0"/>
              </a:rPr>
              <a:t>Completing the forms is entirely voluntary. You can skip certain questions or choose not to complete the form at all. If you decide not to complete the form you can still participate in this program. </a:t>
            </a:r>
          </a:p>
          <a:p>
            <a:pPr marL="800100" lvl="1" indent="-342900">
              <a:lnSpc>
                <a:spcPct val="150000"/>
              </a:lnSpc>
              <a:buFont typeface="Arial" panose="020B0604020202020204" pitchFamily="34" charset="0"/>
              <a:buChar char="•"/>
            </a:pPr>
            <a:r>
              <a:rPr lang="en-US" sz="1850" dirty="0">
                <a:latin typeface="Poppins Medium" panose="020B0604020202020204" charset="0"/>
                <a:cs typeface="Poppins Medium" panose="020B0604020202020204" charset="0"/>
              </a:rPr>
              <a:t>However, please know that your information is very valuable to us. We use it to learn who is being reached by this program and to improve our services for others like yourselves. It also helps our funding agencies show that they are spending their money wisely. </a:t>
            </a:r>
          </a:p>
          <a:p>
            <a:pPr marL="800100" lvl="1" indent="-342900">
              <a:lnSpc>
                <a:spcPct val="150000"/>
              </a:lnSpc>
              <a:buFont typeface="Arial" panose="020B0604020202020204" pitchFamily="34" charset="0"/>
              <a:buChar char="•"/>
            </a:pPr>
            <a:r>
              <a:rPr lang="en-US" sz="1850" dirty="0">
                <a:latin typeface="Poppins Medium" panose="020B0604020202020204" charset="0"/>
                <a:cs typeface="Poppins Medium" panose="020B0604020202020204" charset="0"/>
              </a:rPr>
              <a:t>At the top of the form, we assign you a participant number. We will use this information to match against the Attendance Log to track how many times you attend a class and to the post-survey. We will also use this information to match the fitness check results with the pre and post-survey. We do not share your information with anyone else.    </a:t>
            </a:r>
          </a:p>
          <a:p>
            <a:pPr marL="800100" lvl="1" indent="-342900">
              <a:lnSpc>
                <a:spcPct val="150000"/>
              </a:lnSpc>
              <a:buFont typeface="Arial" panose="020B0604020202020204" pitchFamily="34" charset="0"/>
              <a:buChar char="•"/>
            </a:pPr>
            <a:r>
              <a:rPr lang="en-US" sz="1850" dirty="0">
                <a:latin typeface="Poppins Medium" panose="020B0604020202020204" charset="0"/>
                <a:cs typeface="Poppins Medium" panose="020B0604020202020204" charset="0"/>
              </a:rPr>
              <a:t>We follow very strict rules to protect all of your information and to keep it private. We will maintain these paper forms securely following standard practices for protecting private data.  After a trained person enters your information into a secure online database, we will destroy the paper forms. </a:t>
            </a:r>
          </a:p>
          <a:p>
            <a:pPr marL="800100" lvl="1" indent="-342900">
              <a:lnSpc>
                <a:spcPct val="150000"/>
              </a:lnSpc>
              <a:buFont typeface="Arial" panose="020B0604020202020204" pitchFamily="34" charset="0"/>
              <a:buChar char="•"/>
            </a:pPr>
            <a:r>
              <a:rPr lang="en-US" sz="1850" dirty="0">
                <a:latin typeface="Poppins Medium" panose="020B0604020202020204" charset="0"/>
                <a:cs typeface="Poppins Medium" panose="020B0604020202020204" charset="0"/>
              </a:rPr>
              <a:t>Please take time now to read the form.</a:t>
            </a:r>
          </a:p>
          <a:p>
            <a:pPr marL="800100" lvl="1" indent="-342900">
              <a:lnSpc>
                <a:spcPct val="150000"/>
              </a:lnSpc>
              <a:buFont typeface="Arial" panose="020B0604020202020204" pitchFamily="34" charset="0"/>
              <a:buChar char="•"/>
            </a:pPr>
            <a:r>
              <a:rPr lang="en-US" sz="1850" dirty="0">
                <a:latin typeface="Poppins Medium" panose="020B0604020202020204" charset="0"/>
                <a:cs typeface="Poppins Medium" panose="020B0604020202020204" charset="0"/>
              </a:rPr>
              <a:t>You may ask us to explain any questions that you find confusing.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407405"/>
            <a:ext cx="5726439" cy="5755215"/>
          </a:xfrm>
          <a:custGeom>
            <a:avLst/>
            <a:gdLst/>
            <a:ahLst/>
            <a:cxnLst/>
            <a:rect l="l" t="t" r="r" b="b"/>
            <a:pathLst>
              <a:path w="5726439" h="5755215">
                <a:moveTo>
                  <a:pt x="0" y="0"/>
                </a:moveTo>
                <a:lnTo>
                  <a:pt x="5726439" y="0"/>
                </a:lnTo>
                <a:lnTo>
                  <a:pt x="5726439" y="5755215"/>
                </a:lnTo>
                <a:lnTo>
                  <a:pt x="0" y="57552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8481872" y="4266725"/>
            <a:ext cx="3315471" cy="1025922"/>
          </a:xfrm>
          <a:prstGeom prst="rect">
            <a:avLst/>
          </a:prstGeom>
        </p:spPr>
        <p:txBody>
          <a:bodyPr lIns="0" tIns="0" rIns="0" bIns="0" rtlCol="0" anchor="t">
            <a:spAutoFit/>
          </a:bodyPr>
          <a:lstStyle/>
          <a:p>
            <a:pPr>
              <a:lnSpc>
                <a:spcPts val="1950"/>
              </a:lnSpc>
              <a:spcBef>
                <a:spcPct val="0"/>
              </a:spcBef>
            </a:pPr>
            <a:r>
              <a:rPr lang="en-US" sz="1393" dirty="0">
                <a:solidFill>
                  <a:srgbClr val="292828"/>
                </a:solidFill>
                <a:latin typeface="Poppins"/>
              </a:rPr>
              <a:t>Attendance is collected at every class in a session. See the Attendance sheet Data Collection PPT </a:t>
            </a:r>
            <a:r>
              <a:rPr lang="en-US" sz="1393" b="1" dirty="0">
                <a:solidFill>
                  <a:srgbClr val="292828"/>
                </a:solidFill>
                <a:latin typeface="Poppins"/>
              </a:rPr>
              <a:t>here</a:t>
            </a:r>
            <a:r>
              <a:rPr lang="en-US" sz="1393" dirty="0">
                <a:solidFill>
                  <a:srgbClr val="292828"/>
                </a:solidFill>
                <a:latin typeface="Poppins"/>
              </a:rPr>
              <a:t>.</a:t>
            </a:r>
          </a:p>
        </p:txBody>
      </p:sp>
      <p:grpSp>
        <p:nvGrpSpPr>
          <p:cNvPr id="4" name="Group 4"/>
          <p:cNvGrpSpPr/>
          <p:nvPr/>
        </p:nvGrpSpPr>
        <p:grpSpPr>
          <a:xfrm>
            <a:off x="12334042" y="4112111"/>
            <a:ext cx="849577" cy="881185"/>
            <a:chOff x="0" y="0"/>
            <a:chExt cx="783645" cy="812800"/>
          </a:xfrm>
        </p:grpSpPr>
        <p:sp>
          <p:nvSpPr>
            <p:cNvPr id="5" name="Freeform 5"/>
            <p:cNvSpPr/>
            <p:nvPr/>
          </p:nvSpPr>
          <p:spPr>
            <a:xfrm>
              <a:off x="-12764" y="0"/>
              <a:ext cx="809173" cy="812800"/>
            </a:xfrm>
            <a:custGeom>
              <a:avLst/>
              <a:gdLst/>
              <a:ahLst/>
              <a:cxnLst/>
              <a:rect l="l" t="t" r="r" b="b"/>
              <a:pathLst>
                <a:path w="809173" h="812800">
                  <a:moveTo>
                    <a:pt x="404586" y="0"/>
                  </a:moveTo>
                  <a:cubicBezTo>
                    <a:pt x="628326" y="1001"/>
                    <a:pt x="809173" y="182659"/>
                    <a:pt x="809173" y="406400"/>
                  </a:cubicBezTo>
                  <a:cubicBezTo>
                    <a:pt x="809173" y="630141"/>
                    <a:pt x="628326" y="811799"/>
                    <a:pt x="404586" y="812800"/>
                  </a:cubicBezTo>
                  <a:cubicBezTo>
                    <a:pt x="180847" y="811799"/>
                    <a:pt x="0" y="630141"/>
                    <a:pt x="0" y="406400"/>
                  </a:cubicBezTo>
                  <a:cubicBezTo>
                    <a:pt x="0" y="182659"/>
                    <a:pt x="180847" y="1001"/>
                    <a:pt x="404586" y="0"/>
                  </a:cubicBezTo>
                  <a:close/>
                </a:path>
              </a:pathLst>
            </a:custGeom>
            <a:solidFill>
              <a:srgbClr val="004AAD"/>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p:cNvGrpSpPr/>
          <p:nvPr/>
        </p:nvGrpSpPr>
        <p:grpSpPr>
          <a:xfrm>
            <a:off x="12334042" y="6285012"/>
            <a:ext cx="881185" cy="881185"/>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p:cNvGrpSpPr/>
          <p:nvPr/>
        </p:nvGrpSpPr>
        <p:grpSpPr>
          <a:xfrm>
            <a:off x="7393572" y="4109970"/>
            <a:ext cx="881185" cy="881185"/>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p:cNvGrpSpPr/>
          <p:nvPr/>
        </p:nvGrpSpPr>
        <p:grpSpPr>
          <a:xfrm>
            <a:off x="7393572" y="6270608"/>
            <a:ext cx="881185" cy="881185"/>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16" name="Freeform 16"/>
          <p:cNvSpPr/>
          <p:nvPr/>
        </p:nvSpPr>
        <p:spPr>
          <a:xfrm>
            <a:off x="1660351" y="4112111"/>
            <a:ext cx="1156688" cy="1156688"/>
          </a:xfrm>
          <a:custGeom>
            <a:avLst/>
            <a:gdLst/>
            <a:ahLst/>
            <a:cxnLst/>
            <a:rect l="l" t="t" r="r" b="b"/>
            <a:pathLst>
              <a:path w="1156688" h="1156688">
                <a:moveTo>
                  <a:pt x="0" y="0"/>
                </a:moveTo>
                <a:lnTo>
                  <a:pt x="1156688" y="0"/>
                </a:lnTo>
                <a:lnTo>
                  <a:pt x="1156688" y="1156688"/>
                </a:lnTo>
                <a:lnTo>
                  <a:pt x="0" y="11566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4999959" y="4225834"/>
            <a:ext cx="977346" cy="813862"/>
          </a:xfrm>
          <a:custGeom>
            <a:avLst/>
            <a:gdLst/>
            <a:ahLst/>
            <a:cxnLst/>
            <a:rect l="l" t="t" r="r" b="b"/>
            <a:pathLst>
              <a:path w="977346" h="813862">
                <a:moveTo>
                  <a:pt x="0" y="0"/>
                </a:moveTo>
                <a:lnTo>
                  <a:pt x="977346" y="0"/>
                </a:lnTo>
                <a:lnTo>
                  <a:pt x="977346" y="813863"/>
                </a:lnTo>
                <a:lnTo>
                  <a:pt x="0" y="8138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779453" y="7504512"/>
            <a:ext cx="918485" cy="918485"/>
          </a:xfrm>
          <a:custGeom>
            <a:avLst/>
            <a:gdLst/>
            <a:ahLst/>
            <a:cxnLst/>
            <a:rect l="l" t="t" r="r" b="b"/>
            <a:pathLst>
              <a:path w="918485" h="918485">
                <a:moveTo>
                  <a:pt x="0" y="0"/>
                </a:moveTo>
                <a:lnTo>
                  <a:pt x="918485" y="0"/>
                </a:lnTo>
                <a:lnTo>
                  <a:pt x="918485" y="918485"/>
                </a:lnTo>
                <a:lnTo>
                  <a:pt x="0" y="9184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a:off x="5038763" y="7504512"/>
            <a:ext cx="938541" cy="938541"/>
          </a:xfrm>
          <a:custGeom>
            <a:avLst/>
            <a:gdLst/>
            <a:ahLst/>
            <a:cxnLst/>
            <a:rect l="l" t="t" r="r" b="b"/>
            <a:pathLst>
              <a:path w="938541" h="938541">
                <a:moveTo>
                  <a:pt x="0" y="0"/>
                </a:moveTo>
                <a:lnTo>
                  <a:pt x="938542" y="0"/>
                </a:lnTo>
                <a:lnTo>
                  <a:pt x="938542" y="938542"/>
                </a:lnTo>
                <a:lnTo>
                  <a:pt x="0" y="9385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TextBox 20"/>
          <p:cNvSpPr txBox="1"/>
          <p:nvPr/>
        </p:nvSpPr>
        <p:spPr>
          <a:xfrm>
            <a:off x="4830927" y="854972"/>
            <a:ext cx="11516264" cy="942975"/>
          </a:xfrm>
          <a:prstGeom prst="rect">
            <a:avLst/>
          </a:prstGeom>
        </p:spPr>
        <p:txBody>
          <a:bodyPr lIns="0" tIns="0" rIns="0" bIns="0" rtlCol="0" anchor="t">
            <a:spAutoFit/>
          </a:bodyPr>
          <a:lstStyle/>
          <a:p>
            <a:pPr algn="ctr">
              <a:lnSpc>
                <a:spcPts val="7002"/>
              </a:lnSpc>
            </a:pPr>
            <a:r>
              <a:rPr lang="en-US" sz="5835" dirty="0">
                <a:solidFill>
                  <a:srgbClr val="004AAD"/>
                </a:solidFill>
                <a:latin typeface="Poppins Ultra-Bold"/>
              </a:rPr>
              <a:t>Data Collection for each site</a:t>
            </a:r>
          </a:p>
        </p:txBody>
      </p:sp>
      <p:sp>
        <p:nvSpPr>
          <p:cNvPr id="21" name="TextBox 21"/>
          <p:cNvSpPr txBox="1"/>
          <p:nvPr/>
        </p:nvSpPr>
        <p:spPr>
          <a:xfrm>
            <a:off x="7650669" y="2410861"/>
            <a:ext cx="9366747" cy="854394"/>
          </a:xfrm>
          <a:prstGeom prst="rect">
            <a:avLst/>
          </a:prstGeom>
        </p:spPr>
        <p:txBody>
          <a:bodyPr lIns="0" tIns="0" rIns="0" bIns="0" rtlCol="0" anchor="t">
            <a:spAutoFit/>
          </a:bodyPr>
          <a:lstStyle/>
          <a:p>
            <a:pPr>
              <a:lnSpc>
                <a:spcPts val="3385"/>
              </a:lnSpc>
            </a:pPr>
            <a:r>
              <a:rPr lang="en-US" sz="2418" dirty="0">
                <a:solidFill>
                  <a:srgbClr val="292828"/>
                </a:solidFill>
                <a:latin typeface="Poppins Medium"/>
              </a:rPr>
              <a:t>We would like to collect the following information for every </a:t>
            </a:r>
          </a:p>
          <a:p>
            <a:pPr>
              <a:lnSpc>
                <a:spcPts val="3385"/>
              </a:lnSpc>
              <a:spcBef>
                <a:spcPct val="0"/>
              </a:spcBef>
            </a:pPr>
            <a:r>
              <a:rPr lang="en-US" sz="2418" dirty="0">
                <a:solidFill>
                  <a:srgbClr val="292828"/>
                </a:solidFill>
                <a:latin typeface="Poppins Medium"/>
              </a:rPr>
              <a:t> SAIL session at a site.</a:t>
            </a:r>
          </a:p>
        </p:txBody>
      </p:sp>
      <p:sp>
        <p:nvSpPr>
          <p:cNvPr id="22" name="TextBox 22"/>
          <p:cNvSpPr txBox="1"/>
          <p:nvPr/>
        </p:nvSpPr>
        <p:spPr>
          <a:xfrm>
            <a:off x="8421682" y="3855385"/>
            <a:ext cx="3028053" cy="798779"/>
          </a:xfrm>
          <a:prstGeom prst="rect">
            <a:avLst/>
          </a:prstGeom>
        </p:spPr>
        <p:txBody>
          <a:bodyPr lIns="0" tIns="0" rIns="0" bIns="0" rtlCol="0" anchor="t">
            <a:spAutoFit/>
          </a:bodyPr>
          <a:lstStyle/>
          <a:p>
            <a:pPr>
              <a:lnSpc>
                <a:spcPts val="3222"/>
              </a:lnSpc>
            </a:pPr>
            <a:r>
              <a:rPr lang="en-US" sz="2302" dirty="0">
                <a:solidFill>
                  <a:srgbClr val="004AAD"/>
                </a:solidFill>
                <a:latin typeface="Poppins Ultra-Bold"/>
              </a:rPr>
              <a:t> *Attendance Sheet </a:t>
            </a:r>
          </a:p>
          <a:p>
            <a:pPr>
              <a:lnSpc>
                <a:spcPts val="3222"/>
              </a:lnSpc>
              <a:spcBef>
                <a:spcPct val="0"/>
              </a:spcBef>
            </a:pPr>
            <a:endParaRPr lang="en-US" sz="2302" dirty="0">
              <a:solidFill>
                <a:srgbClr val="004AAD"/>
              </a:solidFill>
              <a:latin typeface="Poppins Ultra-Bold"/>
            </a:endParaRPr>
          </a:p>
        </p:txBody>
      </p:sp>
      <p:sp>
        <p:nvSpPr>
          <p:cNvPr id="23" name="TextBox 23"/>
          <p:cNvSpPr txBox="1"/>
          <p:nvPr/>
        </p:nvSpPr>
        <p:spPr>
          <a:xfrm>
            <a:off x="8421682" y="6041353"/>
            <a:ext cx="3614052" cy="798779"/>
          </a:xfrm>
          <a:prstGeom prst="rect">
            <a:avLst/>
          </a:prstGeom>
        </p:spPr>
        <p:txBody>
          <a:bodyPr lIns="0" tIns="0" rIns="0" bIns="0" rtlCol="0" anchor="t">
            <a:spAutoFit/>
          </a:bodyPr>
          <a:lstStyle/>
          <a:p>
            <a:pPr>
              <a:lnSpc>
                <a:spcPts val="3222"/>
              </a:lnSpc>
              <a:spcBef>
                <a:spcPct val="0"/>
              </a:spcBef>
            </a:pPr>
            <a:r>
              <a:rPr lang="en-US" sz="2302" dirty="0">
                <a:solidFill>
                  <a:srgbClr val="004AAD"/>
                </a:solidFill>
                <a:latin typeface="Poppins Ultra-Bold"/>
              </a:rPr>
              <a:t>*Participant Information Form </a:t>
            </a:r>
          </a:p>
        </p:txBody>
      </p:sp>
      <p:sp>
        <p:nvSpPr>
          <p:cNvPr id="24" name="TextBox 24"/>
          <p:cNvSpPr txBox="1"/>
          <p:nvPr/>
        </p:nvSpPr>
        <p:spPr>
          <a:xfrm>
            <a:off x="8421682" y="6855456"/>
            <a:ext cx="3375661" cy="1025922"/>
          </a:xfrm>
          <a:prstGeom prst="rect">
            <a:avLst/>
          </a:prstGeom>
        </p:spPr>
        <p:txBody>
          <a:bodyPr lIns="0" tIns="0" rIns="0" bIns="0" rtlCol="0" anchor="t">
            <a:spAutoFit/>
          </a:bodyPr>
          <a:lstStyle/>
          <a:p>
            <a:pPr>
              <a:lnSpc>
                <a:spcPts val="1950"/>
              </a:lnSpc>
              <a:spcBef>
                <a:spcPct val="0"/>
              </a:spcBef>
            </a:pPr>
            <a:r>
              <a:rPr lang="en-US" sz="1393" dirty="0">
                <a:solidFill>
                  <a:srgbClr val="292828"/>
                </a:solidFill>
                <a:latin typeface="Poppins"/>
              </a:rPr>
              <a:t>Participant information forms are completed within the first two weeks. See the Pre and Post Survey Data Collection PPT </a:t>
            </a:r>
            <a:r>
              <a:rPr lang="en-US" sz="1393" b="1" dirty="0">
                <a:solidFill>
                  <a:srgbClr val="292828"/>
                </a:solidFill>
                <a:latin typeface="Poppins"/>
              </a:rPr>
              <a:t>here</a:t>
            </a:r>
            <a:r>
              <a:rPr lang="en-US" sz="1393" dirty="0">
                <a:solidFill>
                  <a:srgbClr val="292828"/>
                </a:solidFill>
                <a:latin typeface="Poppins"/>
              </a:rPr>
              <a:t>.</a:t>
            </a:r>
          </a:p>
        </p:txBody>
      </p:sp>
      <p:sp>
        <p:nvSpPr>
          <p:cNvPr id="25" name="TextBox 25"/>
          <p:cNvSpPr txBox="1"/>
          <p:nvPr/>
        </p:nvSpPr>
        <p:spPr>
          <a:xfrm>
            <a:off x="13453949" y="3827106"/>
            <a:ext cx="2893242" cy="398729"/>
          </a:xfrm>
          <a:prstGeom prst="rect">
            <a:avLst/>
          </a:prstGeom>
        </p:spPr>
        <p:txBody>
          <a:bodyPr lIns="0" tIns="0" rIns="0" bIns="0" rtlCol="0" anchor="t">
            <a:spAutoFit/>
          </a:bodyPr>
          <a:lstStyle/>
          <a:p>
            <a:pPr>
              <a:lnSpc>
                <a:spcPts val="3222"/>
              </a:lnSpc>
              <a:spcBef>
                <a:spcPct val="0"/>
              </a:spcBef>
            </a:pPr>
            <a:r>
              <a:rPr lang="en-US" sz="2302" dirty="0">
                <a:solidFill>
                  <a:srgbClr val="004AAD"/>
                </a:solidFill>
                <a:latin typeface="Poppins Ultra-Bold"/>
              </a:rPr>
              <a:t>*Fitness Checks </a:t>
            </a:r>
          </a:p>
        </p:txBody>
      </p:sp>
      <p:sp>
        <p:nvSpPr>
          <p:cNvPr id="26" name="TextBox 26"/>
          <p:cNvSpPr txBox="1"/>
          <p:nvPr/>
        </p:nvSpPr>
        <p:spPr>
          <a:xfrm>
            <a:off x="13453949" y="4235725"/>
            <a:ext cx="3563466" cy="769441"/>
          </a:xfrm>
          <a:prstGeom prst="rect">
            <a:avLst/>
          </a:prstGeom>
        </p:spPr>
        <p:txBody>
          <a:bodyPr lIns="0" tIns="0" rIns="0" bIns="0" rtlCol="0" anchor="t">
            <a:spAutoFit/>
          </a:bodyPr>
          <a:lstStyle/>
          <a:p>
            <a:pPr>
              <a:lnSpc>
                <a:spcPts val="1950"/>
              </a:lnSpc>
              <a:spcBef>
                <a:spcPct val="0"/>
              </a:spcBef>
            </a:pPr>
            <a:r>
              <a:rPr lang="en-US" sz="1393" dirty="0">
                <a:solidFill>
                  <a:srgbClr val="292828"/>
                </a:solidFill>
                <a:latin typeface="Poppins"/>
              </a:rPr>
              <a:t>Pre/post fitness checks are a SAIL requirement. See the Fitness checks Data Collection PPT </a:t>
            </a:r>
            <a:r>
              <a:rPr lang="en-US" sz="1393" b="1" dirty="0">
                <a:solidFill>
                  <a:srgbClr val="292828"/>
                </a:solidFill>
                <a:latin typeface="Poppins"/>
              </a:rPr>
              <a:t>here</a:t>
            </a:r>
            <a:r>
              <a:rPr lang="en-US" sz="1393" dirty="0">
                <a:solidFill>
                  <a:srgbClr val="292828"/>
                </a:solidFill>
                <a:latin typeface="Poppins"/>
              </a:rPr>
              <a:t>.</a:t>
            </a:r>
          </a:p>
        </p:txBody>
      </p:sp>
      <p:sp>
        <p:nvSpPr>
          <p:cNvPr id="27" name="TextBox 27"/>
          <p:cNvSpPr txBox="1"/>
          <p:nvPr/>
        </p:nvSpPr>
        <p:spPr>
          <a:xfrm>
            <a:off x="13453949" y="6041353"/>
            <a:ext cx="3306370" cy="398729"/>
          </a:xfrm>
          <a:prstGeom prst="rect">
            <a:avLst/>
          </a:prstGeom>
        </p:spPr>
        <p:txBody>
          <a:bodyPr lIns="0" tIns="0" rIns="0" bIns="0" rtlCol="0" anchor="t">
            <a:spAutoFit/>
          </a:bodyPr>
          <a:lstStyle/>
          <a:p>
            <a:pPr>
              <a:lnSpc>
                <a:spcPts val="3222"/>
              </a:lnSpc>
              <a:spcBef>
                <a:spcPct val="0"/>
              </a:spcBef>
            </a:pPr>
            <a:r>
              <a:rPr lang="en-US" sz="2302" dirty="0">
                <a:solidFill>
                  <a:srgbClr val="004AAD"/>
                </a:solidFill>
                <a:latin typeface="Poppins Ultra-Bold"/>
              </a:rPr>
              <a:t>*Post Survey</a:t>
            </a:r>
          </a:p>
        </p:txBody>
      </p:sp>
      <p:sp>
        <p:nvSpPr>
          <p:cNvPr id="28" name="TextBox 28"/>
          <p:cNvSpPr txBox="1"/>
          <p:nvPr/>
        </p:nvSpPr>
        <p:spPr>
          <a:xfrm>
            <a:off x="13453949" y="6525537"/>
            <a:ext cx="3563466" cy="769441"/>
          </a:xfrm>
          <a:prstGeom prst="rect">
            <a:avLst/>
          </a:prstGeom>
        </p:spPr>
        <p:txBody>
          <a:bodyPr lIns="0" tIns="0" rIns="0" bIns="0" rtlCol="0" anchor="t">
            <a:spAutoFit/>
          </a:bodyPr>
          <a:lstStyle/>
          <a:p>
            <a:pPr>
              <a:lnSpc>
                <a:spcPts val="1950"/>
              </a:lnSpc>
              <a:spcBef>
                <a:spcPct val="0"/>
              </a:spcBef>
            </a:pPr>
            <a:r>
              <a:rPr lang="en-US" sz="1393" dirty="0">
                <a:solidFill>
                  <a:srgbClr val="292828"/>
                </a:solidFill>
                <a:latin typeface="Poppins"/>
              </a:rPr>
              <a:t>Post Surveys are completed at the end of every session. See the Pre and Post Survey Data Collection PPT </a:t>
            </a:r>
            <a:r>
              <a:rPr lang="en-US" sz="1393" b="1" dirty="0">
                <a:solidFill>
                  <a:srgbClr val="292828"/>
                </a:solidFill>
                <a:latin typeface="Poppins"/>
              </a:rPr>
              <a:t>here</a:t>
            </a:r>
            <a:r>
              <a:rPr lang="en-US" sz="1393" dirty="0">
                <a:solidFill>
                  <a:srgbClr val="292828"/>
                </a:solidFill>
                <a:latin typeface="Poppins"/>
              </a:rPr>
              <a:t>.</a:t>
            </a:r>
          </a:p>
        </p:txBody>
      </p:sp>
      <p:sp>
        <p:nvSpPr>
          <p:cNvPr id="29" name="TextBox 29"/>
          <p:cNvSpPr txBox="1"/>
          <p:nvPr/>
        </p:nvSpPr>
        <p:spPr>
          <a:xfrm>
            <a:off x="7639783" y="9649364"/>
            <a:ext cx="10227915" cy="322589"/>
          </a:xfrm>
          <a:prstGeom prst="rect">
            <a:avLst/>
          </a:prstGeom>
        </p:spPr>
        <p:txBody>
          <a:bodyPr lIns="0" tIns="0" rIns="0" bIns="0" rtlCol="0" anchor="t">
            <a:spAutoFit/>
          </a:bodyPr>
          <a:lstStyle/>
          <a:p>
            <a:pPr algn="ctr">
              <a:lnSpc>
                <a:spcPts val="2659"/>
              </a:lnSpc>
              <a:spcBef>
                <a:spcPct val="0"/>
              </a:spcBef>
            </a:pPr>
            <a:r>
              <a:rPr lang="en-US" sz="1899" dirty="0">
                <a:solidFill>
                  <a:srgbClr val="004AAD"/>
                </a:solidFill>
                <a:latin typeface="Canva Sans 2 Bold"/>
              </a:rPr>
              <a:t>*Forms can be found here:  https://www.novafallsprevention.com/resource-materials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3202675" y="1848836"/>
            <a:ext cx="652030" cy="65203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18" name="Freeform 18"/>
          <p:cNvSpPr/>
          <p:nvPr/>
        </p:nvSpPr>
        <p:spPr>
          <a:xfrm>
            <a:off x="3342553" y="1989702"/>
            <a:ext cx="372274" cy="405748"/>
          </a:xfrm>
          <a:custGeom>
            <a:avLst/>
            <a:gdLst/>
            <a:ahLst/>
            <a:cxnLst/>
            <a:rect l="l" t="t" r="r" b="b"/>
            <a:pathLst>
              <a:path w="372274" h="405748">
                <a:moveTo>
                  <a:pt x="0" y="0"/>
                </a:moveTo>
                <a:lnTo>
                  <a:pt x="372274" y="0"/>
                </a:lnTo>
                <a:lnTo>
                  <a:pt x="372274" y="405748"/>
                </a:lnTo>
                <a:lnTo>
                  <a:pt x="0" y="405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4929080" y="83668"/>
            <a:ext cx="9390987" cy="1231106"/>
          </a:xfrm>
          <a:prstGeom prst="rect">
            <a:avLst/>
          </a:prstGeom>
        </p:spPr>
        <p:txBody>
          <a:bodyPr lIns="0" tIns="0" rIns="0" bIns="0" rtlCol="0" anchor="t">
            <a:spAutoFit/>
          </a:bodyPr>
          <a:lstStyle/>
          <a:p>
            <a:pPr algn="ctr">
              <a:lnSpc>
                <a:spcPts val="4800"/>
              </a:lnSpc>
            </a:pPr>
            <a:r>
              <a:rPr lang="en-US" sz="4000" dirty="0">
                <a:solidFill>
                  <a:srgbClr val="004AAD"/>
                </a:solidFill>
                <a:latin typeface="Poppins Ultra-Bold"/>
              </a:rPr>
              <a:t>Final Step</a:t>
            </a:r>
          </a:p>
          <a:p>
            <a:pPr algn="ctr">
              <a:lnSpc>
                <a:spcPts val="4800"/>
              </a:lnSpc>
            </a:pPr>
            <a:endParaRPr lang="en-US" sz="4000" dirty="0">
              <a:solidFill>
                <a:srgbClr val="004AAD"/>
              </a:solidFill>
              <a:latin typeface="Poppins Ultra-Bold"/>
            </a:endParaRPr>
          </a:p>
        </p:txBody>
      </p:sp>
      <p:sp>
        <p:nvSpPr>
          <p:cNvPr id="27" name="TextBox 27"/>
          <p:cNvSpPr txBox="1"/>
          <p:nvPr/>
        </p:nvSpPr>
        <p:spPr>
          <a:xfrm>
            <a:off x="1288065" y="977373"/>
            <a:ext cx="15496862" cy="359073"/>
          </a:xfrm>
          <a:prstGeom prst="rect">
            <a:avLst/>
          </a:prstGeom>
        </p:spPr>
        <p:txBody>
          <a:bodyPr wrap="square" lIns="0" tIns="0" rIns="0" bIns="0" rtlCol="0" anchor="t">
            <a:spAutoFit/>
          </a:bodyPr>
          <a:lstStyle/>
          <a:p>
            <a:pPr algn="just">
              <a:lnSpc>
                <a:spcPts val="2799"/>
              </a:lnSpc>
              <a:spcBef>
                <a:spcPct val="0"/>
              </a:spcBef>
            </a:pPr>
            <a:r>
              <a:rPr lang="en-US" sz="3200" dirty="0">
                <a:solidFill>
                  <a:srgbClr val="000000"/>
                </a:solidFill>
                <a:latin typeface="Poppins Bold"/>
              </a:rPr>
              <a:t>I have completed and gathered the following paperwork:</a:t>
            </a:r>
          </a:p>
        </p:txBody>
      </p:sp>
      <p:sp>
        <p:nvSpPr>
          <p:cNvPr id="50" name="Rectangle 49"/>
          <p:cNvSpPr/>
          <p:nvPr/>
        </p:nvSpPr>
        <p:spPr>
          <a:xfrm>
            <a:off x="3886200" y="1916091"/>
            <a:ext cx="15589081" cy="584775"/>
          </a:xfrm>
          <a:prstGeom prst="rect">
            <a:avLst/>
          </a:prstGeom>
        </p:spPr>
        <p:txBody>
          <a:bodyPr wrap="square">
            <a:spAutoFit/>
          </a:bodyPr>
          <a:lstStyle/>
          <a:p>
            <a:r>
              <a:rPr lang="en-US" sz="3200" dirty="0">
                <a:latin typeface="Poppins" panose="020B0604020202020204" charset="0"/>
                <a:cs typeface="Poppins" panose="020B0604020202020204" charset="0"/>
              </a:rPr>
              <a:t>Participant Information Sheet</a:t>
            </a:r>
          </a:p>
        </p:txBody>
      </p:sp>
      <p:grpSp>
        <p:nvGrpSpPr>
          <p:cNvPr id="51" name="Group 5"/>
          <p:cNvGrpSpPr/>
          <p:nvPr/>
        </p:nvGrpSpPr>
        <p:grpSpPr>
          <a:xfrm>
            <a:off x="3235626" y="2607478"/>
            <a:ext cx="652030" cy="652030"/>
            <a:chOff x="0" y="0"/>
            <a:chExt cx="812800" cy="812800"/>
          </a:xfrm>
        </p:grpSpPr>
        <p:sp>
          <p:nvSpPr>
            <p:cNvPr id="52"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53"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54" name="Freeform 18"/>
          <p:cNvSpPr/>
          <p:nvPr/>
        </p:nvSpPr>
        <p:spPr>
          <a:xfrm>
            <a:off x="3375504" y="2748344"/>
            <a:ext cx="372274" cy="405748"/>
          </a:xfrm>
          <a:custGeom>
            <a:avLst/>
            <a:gdLst/>
            <a:ahLst/>
            <a:cxnLst/>
            <a:rect l="l" t="t" r="r" b="b"/>
            <a:pathLst>
              <a:path w="372274" h="405748">
                <a:moveTo>
                  <a:pt x="0" y="0"/>
                </a:moveTo>
                <a:lnTo>
                  <a:pt x="372274" y="0"/>
                </a:lnTo>
                <a:lnTo>
                  <a:pt x="372274" y="405748"/>
                </a:lnTo>
                <a:lnTo>
                  <a:pt x="0" y="405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5" name="Rectangle 54"/>
          <p:cNvSpPr/>
          <p:nvPr/>
        </p:nvSpPr>
        <p:spPr>
          <a:xfrm>
            <a:off x="3919151" y="2674733"/>
            <a:ext cx="15589081" cy="584775"/>
          </a:xfrm>
          <a:prstGeom prst="rect">
            <a:avLst/>
          </a:prstGeom>
        </p:spPr>
        <p:txBody>
          <a:bodyPr wrap="square">
            <a:spAutoFit/>
          </a:bodyPr>
          <a:lstStyle/>
          <a:p>
            <a:r>
              <a:rPr lang="en-US" sz="3200" dirty="0">
                <a:latin typeface="Poppins" panose="020B0604020202020204" charset="0"/>
                <a:cs typeface="Poppins" panose="020B0604020202020204" charset="0"/>
              </a:rPr>
              <a:t>Fitness Checks</a:t>
            </a:r>
          </a:p>
        </p:txBody>
      </p:sp>
      <p:grpSp>
        <p:nvGrpSpPr>
          <p:cNvPr id="56" name="Group 5"/>
          <p:cNvGrpSpPr/>
          <p:nvPr/>
        </p:nvGrpSpPr>
        <p:grpSpPr>
          <a:xfrm>
            <a:off x="3268577" y="3618218"/>
            <a:ext cx="652030" cy="652030"/>
            <a:chOff x="0" y="0"/>
            <a:chExt cx="812800" cy="812800"/>
          </a:xfrm>
        </p:grpSpPr>
        <p:sp>
          <p:nvSpPr>
            <p:cNvPr id="57"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58"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59" name="Freeform 18"/>
          <p:cNvSpPr/>
          <p:nvPr/>
        </p:nvSpPr>
        <p:spPr>
          <a:xfrm>
            <a:off x="3408455" y="3759084"/>
            <a:ext cx="372274" cy="405748"/>
          </a:xfrm>
          <a:custGeom>
            <a:avLst/>
            <a:gdLst/>
            <a:ahLst/>
            <a:cxnLst/>
            <a:rect l="l" t="t" r="r" b="b"/>
            <a:pathLst>
              <a:path w="372274" h="405748">
                <a:moveTo>
                  <a:pt x="0" y="0"/>
                </a:moveTo>
                <a:lnTo>
                  <a:pt x="372274" y="0"/>
                </a:lnTo>
                <a:lnTo>
                  <a:pt x="372274" y="405748"/>
                </a:lnTo>
                <a:lnTo>
                  <a:pt x="0" y="405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0" name="Rectangle 59"/>
          <p:cNvSpPr/>
          <p:nvPr/>
        </p:nvSpPr>
        <p:spPr>
          <a:xfrm>
            <a:off x="3952102" y="3685473"/>
            <a:ext cx="15589081" cy="584775"/>
          </a:xfrm>
          <a:prstGeom prst="rect">
            <a:avLst/>
          </a:prstGeom>
        </p:spPr>
        <p:txBody>
          <a:bodyPr wrap="square">
            <a:spAutoFit/>
          </a:bodyPr>
          <a:lstStyle/>
          <a:p>
            <a:r>
              <a:rPr lang="en-US" sz="3200" dirty="0">
                <a:latin typeface="Poppins" panose="020B0604020202020204" charset="0"/>
                <a:cs typeface="Poppins" panose="020B0604020202020204" charset="0"/>
              </a:rPr>
              <a:t>Post Program Survey</a:t>
            </a:r>
          </a:p>
        </p:txBody>
      </p:sp>
      <p:grpSp>
        <p:nvGrpSpPr>
          <p:cNvPr id="66" name="Group 5"/>
          <p:cNvGrpSpPr/>
          <p:nvPr/>
        </p:nvGrpSpPr>
        <p:grpSpPr>
          <a:xfrm>
            <a:off x="3235626" y="4630694"/>
            <a:ext cx="652030" cy="652030"/>
            <a:chOff x="0" y="0"/>
            <a:chExt cx="812800" cy="812800"/>
          </a:xfrm>
        </p:grpSpPr>
        <p:sp>
          <p:nvSpPr>
            <p:cNvPr id="67"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68"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sp>
        <p:nvSpPr>
          <p:cNvPr id="69" name="Freeform 18"/>
          <p:cNvSpPr/>
          <p:nvPr/>
        </p:nvSpPr>
        <p:spPr>
          <a:xfrm>
            <a:off x="3375504" y="4771560"/>
            <a:ext cx="372274" cy="405748"/>
          </a:xfrm>
          <a:custGeom>
            <a:avLst/>
            <a:gdLst/>
            <a:ahLst/>
            <a:cxnLst/>
            <a:rect l="l" t="t" r="r" b="b"/>
            <a:pathLst>
              <a:path w="372274" h="405748">
                <a:moveTo>
                  <a:pt x="0" y="0"/>
                </a:moveTo>
                <a:lnTo>
                  <a:pt x="372274" y="0"/>
                </a:lnTo>
                <a:lnTo>
                  <a:pt x="372274" y="405748"/>
                </a:lnTo>
                <a:lnTo>
                  <a:pt x="0" y="405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0" name="Rectangle 69"/>
          <p:cNvSpPr/>
          <p:nvPr/>
        </p:nvSpPr>
        <p:spPr>
          <a:xfrm>
            <a:off x="3919151" y="4697949"/>
            <a:ext cx="15589081" cy="584775"/>
          </a:xfrm>
          <a:prstGeom prst="rect">
            <a:avLst/>
          </a:prstGeom>
        </p:spPr>
        <p:txBody>
          <a:bodyPr wrap="square">
            <a:spAutoFit/>
          </a:bodyPr>
          <a:lstStyle/>
          <a:p>
            <a:r>
              <a:rPr lang="en-US" sz="3200" dirty="0">
                <a:latin typeface="Poppins" panose="020B0604020202020204" charset="0"/>
                <a:cs typeface="Poppins" panose="020B0604020202020204" charset="0"/>
              </a:rPr>
              <a:t>Attendance Sheet</a:t>
            </a:r>
          </a:p>
        </p:txBody>
      </p:sp>
      <p:sp>
        <p:nvSpPr>
          <p:cNvPr id="71" name="Rectangle 70"/>
          <p:cNvSpPr/>
          <p:nvPr/>
        </p:nvSpPr>
        <p:spPr>
          <a:xfrm>
            <a:off x="1830032" y="6841048"/>
            <a:ext cx="15589081" cy="138499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b="1" dirty="0">
                <a:latin typeface="Poppins" panose="020B0604020202020204" charset="0"/>
                <a:cs typeface="Poppins" panose="020B0604020202020204" charset="0"/>
              </a:rPr>
              <a:t>Option 1:  </a:t>
            </a:r>
            <a:r>
              <a:rPr lang="en-US" sz="2800" dirty="0">
                <a:latin typeface="Poppins" panose="020B0604020202020204" charset="0"/>
                <a:cs typeface="Poppins" panose="020B0604020202020204" charset="0"/>
              </a:rPr>
              <a:t>Notify the RTO the documents are ready for pick up.</a:t>
            </a:r>
          </a:p>
          <a:p>
            <a:pPr marL="457200" indent="-457200">
              <a:lnSpc>
                <a:spcPct val="150000"/>
              </a:lnSpc>
              <a:buFont typeface="Arial" panose="020B0604020202020204" pitchFamily="34" charset="0"/>
              <a:buChar char="•"/>
            </a:pPr>
            <a:r>
              <a:rPr lang="en-US" sz="2800" b="1" dirty="0">
                <a:latin typeface="Poppins" panose="020B0604020202020204" charset="0"/>
                <a:cs typeface="Poppins" panose="020B0604020202020204" charset="0"/>
              </a:rPr>
              <a:t>Option 2:  </a:t>
            </a:r>
            <a:r>
              <a:rPr lang="en-US" sz="2800" dirty="0">
                <a:latin typeface="Poppins" panose="020B0604020202020204" charset="0"/>
                <a:cs typeface="Poppins" panose="020B0604020202020204" charset="0"/>
              </a:rPr>
              <a:t>Scan in and send as an attachment to rto@marymount.edu.</a:t>
            </a:r>
          </a:p>
        </p:txBody>
      </p:sp>
      <p:sp>
        <p:nvSpPr>
          <p:cNvPr id="29" name="TextBox 27"/>
          <p:cNvSpPr txBox="1"/>
          <p:nvPr/>
        </p:nvSpPr>
        <p:spPr>
          <a:xfrm>
            <a:off x="1412941" y="5964358"/>
            <a:ext cx="15496862" cy="359073"/>
          </a:xfrm>
          <a:prstGeom prst="rect">
            <a:avLst/>
          </a:prstGeom>
        </p:spPr>
        <p:txBody>
          <a:bodyPr wrap="square" lIns="0" tIns="0" rIns="0" bIns="0" rtlCol="0" anchor="t">
            <a:spAutoFit/>
          </a:bodyPr>
          <a:lstStyle/>
          <a:p>
            <a:pPr algn="just">
              <a:lnSpc>
                <a:spcPts val="2799"/>
              </a:lnSpc>
              <a:spcBef>
                <a:spcPct val="0"/>
              </a:spcBef>
            </a:pPr>
            <a:r>
              <a:rPr lang="en-US" sz="3200" dirty="0">
                <a:solidFill>
                  <a:srgbClr val="000000"/>
                </a:solidFill>
                <a:latin typeface="Poppins Bold"/>
              </a:rPr>
              <a:t>What do I do next?</a:t>
            </a:r>
          </a:p>
        </p:txBody>
      </p:sp>
    </p:spTree>
    <p:extLst>
      <p:ext uri="{BB962C8B-B14F-4D97-AF65-F5344CB8AC3E}">
        <p14:creationId xmlns:p14="http://schemas.microsoft.com/office/powerpoint/2010/main" val="41837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686300"/>
            <a:ext cx="8229600" cy="1143000"/>
          </a:xfrm>
        </p:spPr>
        <p:txBody>
          <a:bodyPr>
            <a:noAutofit/>
          </a:bodyPr>
          <a:lstStyle/>
          <a:p>
            <a:r>
              <a:rPr lang="en-US" sz="8800" dirty="0"/>
              <a:t>Thank you!!!</a:t>
            </a:r>
          </a:p>
        </p:txBody>
      </p:sp>
    </p:spTree>
    <p:extLst>
      <p:ext uri="{BB962C8B-B14F-4D97-AF65-F5344CB8AC3E}">
        <p14:creationId xmlns:p14="http://schemas.microsoft.com/office/powerpoint/2010/main" val="1909162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81</TotalTime>
  <Words>804</Words>
  <Application>Microsoft Office PowerPoint</Application>
  <PresentationFormat>Custom</PresentationFormat>
  <Paragraphs>57</Paragraphs>
  <Slides>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vt:i4>
      </vt:variant>
    </vt:vector>
  </HeadingPairs>
  <TitlesOfParts>
    <vt:vector size="21" baseType="lpstr">
      <vt:lpstr>Calibri</vt:lpstr>
      <vt:lpstr>Poppins Semi-Bold</vt:lpstr>
      <vt:lpstr>Poppins</vt:lpstr>
      <vt:lpstr>Poppins Medium</vt:lpstr>
      <vt:lpstr>Arial</vt:lpstr>
      <vt:lpstr>Canva Sans 2 Bold</vt:lpstr>
      <vt:lpstr>Century Gothic</vt:lpstr>
      <vt:lpstr>Canva Sans 1</vt:lpstr>
      <vt:lpstr>Wingdings 3</vt:lpstr>
      <vt:lpstr>Poppins Ultra-Bold</vt:lpstr>
      <vt:lpstr>Wingdings</vt:lpstr>
      <vt:lpstr>Poppins Bold</vt:lpstr>
      <vt:lpstr>Office Theme</vt:lpstr>
      <vt:lpstr>Slice</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White Modern Training And Development Presentation</dc:title>
  <dc:creator>Administrator</dc:creator>
  <cp:lastModifiedBy>LeeAnne Kaniut</cp:lastModifiedBy>
  <cp:revision>9</cp:revision>
  <dcterms:created xsi:type="dcterms:W3CDTF">2006-08-16T00:00:00Z</dcterms:created>
  <dcterms:modified xsi:type="dcterms:W3CDTF">2023-10-03T17:48:30Z</dcterms:modified>
  <dc:identifier>DAFrzq7QA9Q</dc:identifier>
</cp:coreProperties>
</file>