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nva Sans" panose="020B0604020202020204" charset="0"/>
      <p:regular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Bold" panose="00000800000000000000" charset="0"/>
      <p:regular r:id="rId17"/>
    </p:embeddedFont>
    <p:embeddedFont>
      <p:font typeface="Poppins Medium" panose="00000600000000000000" pitchFamily="2" charset="0"/>
      <p:regular r:id="rId18"/>
      <p:italic r:id="rId19"/>
    </p:embeddedFont>
    <p:embeddedFont>
      <p:font typeface="Poppins Medium Italics" panose="020B0604020202020204" charset="0"/>
      <p:regular r:id="rId20"/>
    </p:embeddedFont>
    <p:embeddedFont>
      <p:font typeface="Poppins Semi-Bold" panose="020B0604020202020204" charset="0"/>
      <p:regular r:id="rId21"/>
    </p:embeddedFont>
    <p:embeddedFont>
      <p:font typeface="Poppins Ultra-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3" clrIdx="0">
    <p:extLst>
      <p:ext uri="{19B8F6BF-5375-455C-9EA6-DF929625EA0E}">
        <p15:presenceInfo xmlns:p15="http://schemas.microsoft.com/office/powerpoint/2012/main" userId="c03c05161d80c7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30T10:51:46.425" idx="1">
    <p:pos x="11100" y="851"/>
    <p:text>Change the image since we no longer use the Participant ID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30T11:01:36.532" idx="2">
    <p:pos x="10" y="10"/>
    <p:text>change image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vafallsprevention.com/resource-materials" TargetMode="External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23139" y="435103"/>
            <a:ext cx="1187194" cy="118719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233516" y="9258300"/>
            <a:ext cx="889746" cy="889746"/>
          </a:xfrm>
          <a:custGeom>
            <a:avLst/>
            <a:gdLst/>
            <a:ahLst/>
            <a:cxnLst/>
            <a:rect l="l" t="t" r="r" b="b"/>
            <a:pathLst>
              <a:path w="889746" h="889746">
                <a:moveTo>
                  <a:pt x="0" y="0"/>
                </a:moveTo>
                <a:lnTo>
                  <a:pt x="889746" y="0"/>
                </a:lnTo>
                <a:lnTo>
                  <a:pt x="889746" y="889746"/>
                </a:lnTo>
                <a:lnTo>
                  <a:pt x="0" y="889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138644" y="166313"/>
            <a:ext cx="1149356" cy="1033529"/>
          </a:xfrm>
          <a:custGeom>
            <a:avLst/>
            <a:gdLst/>
            <a:ahLst/>
            <a:cxnLst/>
            <a:rect l="l" t="t" r="r" b="b"/>
            <a:pathLst>
              <a:path w="1149356" h="1033529">
                <a:moveTo>
                  <a:pt x="0" y="0"/>
                </a:moveTo>
                <a:lnTo>
                  <a:pt x="1149356" y="0"/>
                </a:lnTo>
                <a:lnTo>
                  <a:pt x="1149356" y="1033530"/>
                </a:lnTo>
                <a:lnTo>
                  <a:pt x="0" y="1033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669019" y="1631505"/>
            <a:ext cx="9999680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</a:pPr>
            <a:r>
              <a:rPr lang="en-US" sz="8199" dirty="0">
                <a:solidFill>
                  <a:srgbClr val="000000"/>
                </a:solidFill>
                <a:latin typeface="Poppins Bold"/>
              </a:rPr>
              <a:t>SAIL</a:t>
            </a:r>
          </a:p>
          <a:p>
            <a:pPr algn="ctr">
              <a:lnSpc>
                <a:spcPts val="9839"/>
              </a:lnSpc>
            </a:pPr>
            <a:r>
              <a:rPr lang="en-US" sz="8199" dirty="0">
                <a:solidFill>
                  <a:srgbClr val="000000"/>
                </a:solidFill>
                <a:latin typeface="Poppins Bold"/>
              </a:rPr>
              <a:t>Attendance Sheet</a:t>
            </a:r>
          </a:p>
          <a:p>
            <a:pPr algn="ctr">
              <a:lnSpc>
                <a:spcPts val="9839"/>
              </a:lnSpc>
            </a:pPr>
            <a:r>
              <a:rPr lang="en-US" sz="8199" dirty="0">
                <a:solidFill>
                  <a:srgbClr val="000000"/>
                </a:solidFill>
                <a:latin typeface="Poppins Bold"/>
              </a:rPr>
              <a:t>Data Collection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78204" y="286626"/>
            <a:ext cx="4566870" cy="913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15"/>
              </a:lnSpc>
            </a:pPr>
            <a:r>
              <a:rPr lang="en-US" sz="2929">
                <a:solidFill>
                  <a:srgbClr val="000000"/>
                </a:solidFill>
                <a:latin typeface="Poppins Medium"/>
              </a:rPr>
              <a:t>Northern Virginia Falls Prevention Alliance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41446" y="9603695"/>
            <a:ext cx="4497198" cy="42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702">
                <a:solidFill>
                  <a:srgbClr val="000000"/>
                </a:solidFill>
                <a:latin typeface="Poppins Semi-Bold"/>
              </a:rPr>
              <a:t>novafallsprevention.com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82912" y="9328388"/>
            <a:ext cx="3942999" cy="284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19"/>
              </a:lnSpc>
            </a:pPr>
            <a:r>
              <a:rPr lang="en-US" sz="1859">
                <a:solidFill>
                  <a:srgbClr val="000000"/>
                </a:solidFill>
                <a:latin typeface="Poppins"/>
              </a:rPr>
              <a:t>Visit Our Website</a:t>
            </a:r>
          </a:p>
        </p:txBody>
      </p:sp>
      <p:sp>
        <p:nvSpPr>
          <p:cNvPr id="19" name="Freeform 11"/>
          <p:cNvSpPr/>
          <p:nvPr/>
        </p:nvSpPr>
        <p:spPr>
          <a:xfrm>
            <a:off x="3481412" y="5372100"/>
            <a:ext cx="12703316" cy="1722315"/>
          </a:xfrm>
          <a:custGeom>
            <a:avLst/>
            <a:gdLst/>
            <a:ahLst/>
            <a:cxnLst/>
            <a:rect l="l" t="t" r="r" b="b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5"/>
          <p:cNvSpPr txBox="1"/>
          <p:nvPr/>
        </p:nvSpPr>
        <p:spPr>
          <a:xfrm>
            <a:off x="3320564" y="5579232"/>
            <a:ext cx="1287780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47"/>
              </a:lnSpc>
            </a:pPr>
            <a:r>
              <a:rPr lang="en-US" sz="4289" dirty="0">
                <a:solidFill>
                  <a:srgbClr val="FFFFFF"/>
                </a:solidFill>
                <a:latin typeface="Poppins Semi-Bold"/>
              </a:rPr>
              <a:t>Marymount University Falls Prevention </a:t>
            </a:r>
          </a:p>
          <a:p>
            <a:pPr algn="ctr">
              <a:lnSpc>
                <a:spcPts val="5147"/>
              </a:lnSpc>
            </a:pPr>
            <a:r>
              <a:rPr lang="en-US" sz="4289" dirty="0">
                <a:solidFill>
                  <a:srgbClr val="FFFFFF"/>
                </a:solidFill>
                <a:latin typeface="Poppins Semi-Bold"/>
              </a:rPr>
              <a:t>Grant Team 2023-2027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51626" y="1580478"/>
            <a:ext cx="7119183" cy="711918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919" y="18919"/>
              <a:ext cx="774963" cy="774963"/>
            </a:xfrm>
            <a:custGeom>
              <a:avLst/>
              <a:gdLst/>
              <a:ahLst/>
              <a:cxnLst/>
              <a:rect l="l" t="t" r="r" b="b"/>
              <a:pathLst>
                <a:path w="774963" h="774963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034111" y="747014"/>
            <a:ext cx="2684152" cy="268415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5531" y="15531"/>
              <a:ext cx="781737" cy="781737"/>
            </a:xfrm>
            <a:custGeom>
              <a:avLst/>
              <a:gdLst/>
              <a:ahLst/>
              <a:cxnLst/>
              <a:rect l="l" t="t" r="r" b="b"/>
              <a:pathLst>
                <a:path w="781737" h="781737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649" y="6321154"/>
            <a:ext cx="1466412" cy="146641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21728" y="21728"/>
              <a:ext cx="769344" cy="769344"/>
            </a:xfrm>
            <a:custGeom>
              <a:avLst/>
              <a:gdLst/>
              <a:ahLst/>
              <a:cxnLst/>
              <a:rect l="l" t="t" r="r" b="b"/>
              <a:pathLst>
                <a:path w="769344" h="769344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621909" y="2465818"/>
            <a:ext cx="10001339" cy="773119"/>
            <a:chOff x="0" y="0"/>
            <a:chExt cx="3318223" cy="2565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18223" cy="256504"/>
            </a:xfrm>
            <a:custGeom>
              <a:avLst/>
              <a:gdLst/>
              <a:ahLst/>
              <a:cxnLst/>
              <a:rect l="l" t="t" r="r" b="b"/>
              <a:pathLst>
                <a:path w="3318223" h="256504">
                  <a:moveTo>
                    <a:pt x="0" y="0"/>
                  </a:moveTo>
                  <a:lnTo>
                    <a:pt x="3318223" y="0"/>
                  </a:lnTo>
                  <a:lnTo>
                    <a:pt x="3318223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734722" y="2103523"/>
            <a:ext cx="1497710" cy="149771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21274" y="21274"/>
              <a:ext cx="770252" cy="770252"/>
            </a:xfrm>
            <a:custGeom>
              <a:avLst/>
              <a:gdLst/>
              <a:ahLst/>
              <a:cxnLst/>
              <a:rect l="l" t="t" r="r" b="b"/>
              <a:pathLst>
                <a:path w="770252" h="770252">
                  <a:moveTo>
                    <a:pt x="432643" y="26243"/>
                  </a:moveTo>
                  <a:lnTo>
                    <a:pt x="744009" y="337609"/>
                  </a:lnTo>
                  <a:cubicBezTo>
                    <a:pt x="770252" y="363852"/>
                    <a:pt x="770252" y="406400"/>
                    <a:pt x="744009" y="432643"/>
                  </a:cubicBezTo>
                  <a:lnTo>
                    <a:pt x="432643" y="744009"/>
                  </a:lnTo>
                  <a:cubicBezTo>
                    <a:pt x="406400" y="770252"/>
                    <a:pt x="363852" y="770252"/>
                    <a:pt x="337609" y="744009"/>
                  </a:cubicBezTo>
                  <a:lnTo>
                    <a:pt x="26243" y="432643"/>
                  </a:lnTo>
                  <a:cubicBezTo>
                    <a:pt x="0" y="406400"/>
                    <a:pt x="0" y="363852"/>
                    <a:pt x="26243" y="337609"/>
                  </a:cubicBezTo>
                  <a:lnTo>
                    <a:pt x="337609" y="26243"/>
                  </a:lnTo>
                  <a:cubicBezTo>
                    <a:pt x="363852" y="0"/>
                    <a:pt x="406400" y="0"/>
                    <a:pt x="432643" y="2624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83577" y="4449968"/>
            <a:ext cx="10135596" cy="773119"/>
            <a:chOff x="0" y="0"/>
            <a:chExt cx="3362767" cy="2565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62767" cy="256504"/>
            </a:xfrm>
            <a:custGeom>
              <a:avLst/>
              <a:gdLst/>
              <a:ahLst/>
              <a:cxnLst/>
              <a:rect l="l" t="t" r="r" b="b"/>
              <a:pathLst>
                <a:path w="3362767" h="256504">
                  <a:moveTo>
                    <a:pt x="0" y="0"/>
                  </a:moveTo>
                  <a:lnTo>
                    <a:pt x="3362767" y="0"/>
                  </a:lnTo>
                  <a:lnTo>
                    <a:pt x="3362767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4722" y="4087673"/>
            <a:ext cx="1497710" cy="149771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21274" y="21274"/>
              <a:ext cx="770252" cy="770252"/>
            </a:xfrm>
            <a:custGeom>
              <a:avLst/>
              <a:gdLst/>
              <a:ahLst/>
              <a:cxnLst/>
              <a:rect l="l" t="t" r="r" b="b"/>
              <a:pathLst>
                <a:path w="770252" h="770252">
                  <a:moveTo>
                    <a:pt x="432643" y="26243"/>
                  </a:moveTo>
                  <a:lnTo>
                    <a:pt x="744009" y="337609"/>
                  </a:lnTo>
                  <a:cubicBezTo>
                    <a:pt x="770252" y="363852"/>
                    <a:pt x="770252" y="406400"/>
                    <a:pt x="744009" y="432643"/>
                  </a:cubicBezTo>
                  <a:lnTo>
                    <a:pt x="432643" y="744009"/>
                  </a:lnTo>
                  <a:cubicBezTo>
                    <a:pt x="406400" y="770252"/>
                    <a:pt x="363852" y="770252"/>
                    <a:pt x="337609" y="744009"/>
                  </a:cubicBezTo>
                  <a:lnTo>
                    <a:pt x="26243" y="432643"/>
                  </a:lnTo>
                  <a:cubicBezTo>
                    <a:pt x="0" y="406400"/>
                    <a:pt x="0" y="363852"/>
                    <a:pt x="26243" y="337609"/>
                  </a:cubicBezTo>
                  <a:lnTo>
                    <a:pt x="337609" y="26243"/>
                  </a:lnTo>
                  <a:cubicBezTo>
                    <a:pt x="363852" y="0"/>
                    <a:pt x="406400" y="0"/>
                    <a:pt x="432643" y="2624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51031" y="7123796"/>
            <a:ext cx="10200688" cy="992085"/>
            <a:chOff x="0" y="0"/>
            <a:chExt cx="3384363" cy="3291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384363" cy="329152"/>
            </a:xfrm>
            <a:custGeom>
              <a:avLst/>
              <a:gdLst/>
              <a:ahLst/>
              <a:cxnLst/>
              <a:rect l="l" t="t" r="r" b="b"/>
              <a:pathLst>
                <a:path w="3384363" h="329152">
                  <a:moveTo>
                    <a:pt x="0" y="0"/>
                  </a:moveTo>
                  <a:lnTo>
                    <a:pt x="3384363" y="0"/>
                  </a:lnTo>
                  <a:lnTo>
                    <a:pt x="3384363" y="329152"/>
                  </a:lnTo>
                  <a:lnTo>
                    <a:pt x="0" y="329152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669631" y="6870222"/>
            <a:ext cx="1497710" cy="149771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21274" y="21274"/>
              <a:ext cx="770252" cy="770252"/>
            </a:xfrm>
            <a:custGeom>
              <a:avLst/>
              <a:gdLst/>
              <a:ahLst/>
              <a:cxnLst/>
              <a:rect l="l" t="t" r="r" b="b"/>
              <a:pathLst>
                <a:path w="770252" h="770252">
                  <a:moveTo>
                    <a:pt x="432643" y="26243"/>
                  </a:moveTo>
                  <a:lnTo>
                    <a:pt x="744009" y="337609"/>
                  </a:lnTo>
                  <a:cubicBezTo>
                    <a:pt x="770252" y="363852"/>
                    <a:pt x="770252" y="406400"/>
                    <a:pt x="744009" y="432643"/>
                  </a:cubicBezTo>
                  <a:lnTo>
                    <a:pt x="432643" y="744009"/>
                  </a:lnTo>
                  <a:cubicBezTo>
                    <a:pt x="406400" y="770252"/>
                    <a:pt x="363852" y="770252"/>
                    <a:pt x="337609" y="744009"/>
                  </a:cubicBezTo>
                  <a:lnTo>
                    <a:pt x="26243" y="432643"/>
                  </a:lnTo>
                  <a:cubicBezTo>
                    <a:pt x="0" y="406400"/>
                    <a:pt x="0" y="363852"/>
                    <a:pt x="26243" y="337609"/>
                  </a:cubicBezTo>
                  <a:lnTo>
                    <a:pt x="337609" y="26243"/>
                  </a:lnTo>
                  <a:cubicBezTo>
                    <a:pt x="363852" y="0"/>
                    <a:pt x="406400" y="0"/>
                    <a:pt x="432643" y="2624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5095025" y="2554850"/>
            <a:ext cx="758554" cy="707352"/>
          </a:xfrm>
          <a:custGeom>
            <a:avLst/>
            <a:gdLst/>
            <a:ahLst/>
            <a:cxnLst/>
            <a:rect l="l" t="t" r="r" b="b"/>
            <a:pathLst>
              <a:path w="758554" h="707352">
                <a:moveTo>
                  <a:pt x="0" y="0"/>
                </a:moveTo>
                <a:lnTo>
                  <a:pt x="758554" y="0"/>
                </a:lnTo>
                <a:lnTo>
                  <a:pt x="758554" y="707352"/>
                </a:lnTo>
                <a:lnTo>
                  <a:pt x="0" y="707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099142" y="4503445"/>
            <a:ext cx="689957" cy="719642"/>
          </a:xfrm>
          <a:custGeom>
            <a:avLst/>
            <a:gdLst/>
            <a:ahLst/>
            <a:cxnLst/>
            <a:rect l="l" t="t" r="r" b="b"/>
            <a:pathLst>
              <a:path w="689957" h="719642">
                <a:moveTo>
                  <a:pt x="0" y="0"/>
                </a:moveTo>
                <a:lnTo>
                  <a:pt x="689958" y="0"/>
                </a:lnTo>
                <a:lnTo>
                  <a:pt x="689958" y="719642"/>
                </a:lnTo>
                <a:lnTo>
                  <a:pt x="0" y="719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5095025" y="7190669"/>
            <a:ext cx="667359" cy="858340"/>
          </a:xfrm>
          <a:custGeom>
            <a:avLst/>
            <a:gdLst/>
            <a:ahLst/>
            <a:cxnLst/>
            <a:rect l="l" t="t" r="r" b="b"/>
            <a:pathLst>
              <a:path w="667359" h="858340">
                <a:moveTo>
                  <a:pt x="0" y="0"/>
                </a:moveTo>
                <a:lnTo>
                  <a:pt x="667360" y="0"/>
                </a:lnTo>
                <a:lnTo>
                  <a:pt x="667360" y="858340"/>
                </a:lnTo>
                <a:lnTo>
                  <a:pt x="0" y="858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6167341" y="173457"/>
            <a:ext cx="8159343" cy="2291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8"/>
              </a:lnSpc>
            </a:pPr>
            <a:r>
              <a:rPr lang="en-US" sz="6399">
                <a:solidFill>
                  <a:srgbClr val="004AAD"/>
                </a:solidFill>
                <a:latin typeface="Poppins Ultra-Bold"/>
              </a:rPr>
              <a:t>Attendance Sheet</a:t>
            </a:r>
          </a:p>
          <a:p>
            <a:pPr algn="ctr">
              <a:lnSpc>
                <a:spcPts val="8958"/>
              </a:lnSpc>
              <a:spcBef>
                <a:spcPct val="0"/>
              </a:spcBef>
            </a:pPr>
            <a:endParaRPr lang="en-US" sz="6399">
              <a:solidFill>
                <a:srgbClr val="004AAD"/>
              </a:solidFill>
              <a:latin typeface="Poppins Ultra-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453132" y="1952232"/>
            <a:ext cx="9734638" cy="155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14"/>
              </a:lnSpc>
            </a:pPr>
            <a:endParaRPr/>
          </a:p>
          <a:p>
            <a:pPr algn="just">
              <a:lnSpc>
                <a:spcPts val="4114"/>
              </a:lnSpc>
            </a:pPr>
            <a:r>
              <a:rPr lang="en-US" sz="2938">
                <a:solidFill>
                  <a:srgbClr val="FFFFFF"/>
                </a:solidFill>
                <a:latin typeface="Poppins Bold"/>
              </a:rPr>
              <a:t>Do I have to keep attendance?</a:t>
            </a:r>
          </a:p>
          <a:p>
            <a:pPr algn="just">
              <a:lnSpc>
                <a:spcPts val="4114"/>
              </a:lnSpc>
              <a:spcBef>
                <a:spcPct val="0"/>
              </a:spcBef>
            </a:pPr>
            <a:endParaRPr lang="en-US" sz="2938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379054" y="4494676"/>
            <a:ext cx="9804642" cy="14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4"/>
              </a:lnSpc>
            </a:pPr>
            <a:r>
              <a:rPr lang="en-US" sz="2738">
                <a:solidFill>
                  <a:srgbClr val="FFFFFF"/>
                </a:solidFill>
                <a:latin typeface="Poppins Medium"/>
              </a:rPr>
              <a:t>Do I have to use the attendance sheet provided?</a:t>
            </a:r>
          </a:p>
          <a:p>
            <a:pPr>
              <a:lnSpc>
                <a:spcPts val="3834"/>
              </a:lnSpc>
            </a:pPr>
            <a:endParaRPr lang="en-US" sz="2738">
              <a:solidFill>
                <a:srgbClr val="FFFFFF"/>
              </a:solidFill>
              <a:latin typeface="Poppins Medium"/>
            </a:endParaRPr>
          </a:p>
          <a:p>
            <a:pPr algn="just">
              <a:lnSpc>
                <a:spcPts val="3834"/>
              </a:lnSpc>
              <a:spcBef>
                <a:spcPct val="0"/>
              </a:spcBef>
            </a:pPr>
            <a:endParaRPr lang="en-US" sz="2738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379054" y="3339982"/>
            <a:ext cx="8980368" cy="85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3"/>
              </a:lnSpc>
            </a:pPr>
            <a:r>
              <a:rPr lang="en-US" sz="2373" dirty="0">
                <a:solidFill>
                  <a:srgbClr val="000000"/>
                </a:solidFill>
                <a:latin typeface="Poppins Medium"/>
              </a:rPr>
              <a:t>Yes, for every SAIL class.</a:t>
            </a:r>
          </a:p>
          <a:p>
            <a:pPr>
              <a:lnSpc>
                <a:spcPts val="3323"/>
              </a:lnSpc>
              <a:spcBef>
                <a:spcPct val="0"/>
              </a:spcBef>
            </a:pPr>
            <a:endParaRPr lang="en-US" sz="2373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374980" y="5368905"/>
            <a:ext cx="8980368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3"/>
              </a:lnSpc>
            </a:pPr>
            <a:r>
              <a:rPr lang="en-US" sz="2373" dirty="0">
                <a:solidFill>
                  <a:srgbClr val="000000"/>
                </a:solidFill>
                <a:latin typeface="Poppins Medium"/>
              </a:rPr>
              <a:t>Your own attendance sheet can be used.  Please ensure the participants chronological number is also reflected in the </a:t>
            </a:r>
            <a:r>
              <a:rPr lang="en-US" sz="2373" b="1" dirty="0">
                <a:solidFill>
                  <a:srgbClr val="000000"/>
                </a:solidFill>
                <a:latin typeface="Poppins Medium"/>
              </a:rPr>
              <a:t>pre and post survey</a:t>
            </a:r>
            <a:r>
              <a:rPr lang="en-US" sz="2373" dirty="0">
                <a:solidFill>
                  <a:srgbClr val="000000"/>
                </a:solidFill>
                <a:latin typeface="Poppins Medium"/>
              </a:rPr>
              <a:t>.</a:t>
            </a:r>
          </a:p>
          <a:p>
            <a:pPr>
              <a:lnSpc>
                <a:spcPts val="3323"/>
              </a:lnSpc>
              <a:spcBef>
                <a:spcPct val="0"/>
              </a:spcBef>
            </a:pPr>
            <a:endParaRPr lang="en-US" sz="2373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313963" y="7091038"/>
            <a:ext cx="9305210" cy="245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4"/>
              </a:lnSpc>
            </a:pPr>
            <a:r>
              <a:rPr lang="en-US" sz="2738">
                <a:solidFill>
                  <a:srgbClr val="FFFFFF"/>
                </a:solidFill>
                <a:latin typeface="Poppins Medium"/>
              </a:rPr>
              <a:t>If I have a class that runs twice a week, do I submit attendance as two sheets or one sheet?</a:t>
            </a:r>
          </a:p>
          <a:p>
            <a:pPr>
              <a:lnSpc>
                <a:spcPts val="3834"/>
              </a:lnSpc>
            </a:pPr>
            <a:endParaRPr lang="en-US" sz="2738">
              <a:solidFill>
                <a:srgbClr val="FFFFFF"/>
              </a:solidFill>
              <a:latin typeface="Poppins Medium"/>
            </a:endParaRPr>
          </a:p>
          <a:p>
            <a:pPr>
              <a:lnSpc>
                <a:spcPts val="3834"/>
              </a:lnSpc>
            </a:pPr>
            <a:endParaRPr lang="en-US" sz="2738">
              <a:solidFill>
                <a:srgbClr val="FFFFFF"/>
              </a:solidFill>
              <a:latin typeface="Poppins Medium"/>
            </a:endParaRPr>
          </a:p>
          <a:p>
            <a:pPr algn="just">
              <a:lnSpc>
                <a:spcPts val="3834"/>
              </a:lnSpc>
              <a:spcBef>
                <a:spcPct val="0"/>
              </a:spcBef>
            </a:pPr>
            <a:endParaRPr lang="en-US" sz="2738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374980" y="8184159"/>
            <a:ext cx="10278539" cy="1692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23"/>
              </a:lnSpc>
            </a:pPr>
            <a:r>
              <a:rPr lang="en-US" sz="2373">
                <a:solidFill>
                  <a:srgbClr val="000000"/>
                </a:solidFill>
                <a:latin typeface="Poppins Medium"/>
              </a:rPr>
              <a:t> Please submit attendance as one sheet. </a:t>
            </a:r>
            <a:r>
              <a:rPr lang="en-US" sz="2373">
                <a:solidFill>
                  <a:srgbClr val="000000"/>
                </a:solidFill>
                <a:latin typeface="Poppins Medium Italics"/>
              </a:rPr>
              <a:t>For example: Classes held Tuesdays and Thursdays, both days should appear on the same        attendance sheet (see sample next few slides.)</a:t>
            </a:r>
          </a:p>
          <a:p>
            <a:pPr>
              <a:lnSpc>
                <a:spcPts val="3323"/>
              </a:lnSpc>
              <a:spcBef>
                <a:spcPct val="0"/>
              </a:spcBef>
            </a:pPr>
            <a:endParaRPr lang="en-US" sz="2373">
              <a:solidFill>
                <a:srgbClr val="000000"/>
              </a:solidFill>
              <a:latin typeface="Poppins Medium Italic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483577" y="1296911"/>
            <a:ext cx="9643271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u="sng">
                <a:solidFill>
                  <a:srgbClr val="000000"/>
                </a:solidFill>
                <a:latin typeface="Canva Sans"/>
                <a:hlinkClick r:id="rId8" tooltip="https://www.novafallsprevention.com/resource-materials"/>
              </a:rPr>
              <a:t>https://www.novafallsprevention.com/resource-materials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505200" y="101527"/>
            <a:ext cx="1219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dirty="0">
                <a:solidFill>
                  <a:srgbClr val="004AAD"/>
                </a:solidFill>
                <a:latin typeface="Poppins Ultra-Bold"/>
              </a:rPr>
              <a:t>Sample of Completed Attendance Sheet</a:t>
            </a:r>
          </a:p>
          <a:p>
            <a:pPr algn="ctr">
              <a:lnSpc>
                <a:spcPts val="4800"/>
              </a:lnSpc>
            </a:pPr>
            <a:endParaRPr lang="en-US" sz="4000" dirty="0">
              <a:solidFill>
                <a:srgbClr val="004AAD"/>
              </a:solidFill>
              <a:latin typeface="Poppins Ultra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76500" y="717080"/>
            <a:ext cx="13335000" cy="38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dirty="0">
                <a:solidFill>
                  <a:srgbClr val="FF0000"/>
                </a:solidFill>
                <a:latin typeface="Canva Sans"/>
              </a:rPr>
              <a:t>Attendance sheets can be found here:  www.novafallsprevention.com/resource-materials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7FBCC8-5A5B-59CF-A61D-222FA7BC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5" y="1133782"/>
            <a:ext cx="17143090" cy="81245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505200" y="101527"/>
            <a:ext cx="1219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endParaRPr lang="en-US" sz="4000" dirty="0">
              <a:solidFill>
                <a:srgbClr val="004AAD"/>
              </a:solidFill>
              <a:latin typeface="Poppins Ultra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33600" y="297058"/>
            <a:ext cx="14859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>
                <a:solidFill>
                  <a:srgbClr val="FF0000"/>
                </a:solidFill>
                <a:latin typeface="Canva Sans"/>
              </a:rPr>
              <a:t>Attendance sheets can be found here: www.novafallsprevention.com/resource-materials 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D45E7B-DA33-4ABE-5ACC-1D463C2BECBB}"/>
              </a:ext>
            </a:extLst>
          </p:cNvPr>
          <p:cNvSpPr/>
          <p:nvPr/>
        </p:nvSpPr>
        <p:spPr>
          <a:xfrm>
            <a:off x="1295400" y="1409700"/>
            <a:ext cx="1181100" cy="4121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7AEE35-356C-48C9-05C2-151CC1ED8BA8}"/>
              </a:ext>
            </a:extLst>
          </p:cNvPr>
          <p:cNvSpPr/>
          <p:nvPr/>
        </p:nvSpPr>
        <p:spPr>
          <a:xfrm>
            <a:off x="6096000" y="1714500"/>
            <a:ext cx="914400" cy="1515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810A01-CEFE-0925-516A-C7A8DE3A06A8}"/>
              </a:ext>
            </a:extLst>
          </p:cNvPr>
          <p:cNvSpPr/>
          <p:nvPr/>
        </p:nvSpPr>
        <p:spPr>
          <a:xfrm>
            <a:off x="7012858" y="1714500"/>
            <a:ext cx="914400" cy="14433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F17B5-FE42-3570-E1C6-2A54E6CA9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46782"/>
            <a:ext cx="15976208" cy="3054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50AD6A-789A-4891-C149-E46CAF456C05}"/>
              </a:ext>
            </a:extLst>
          </p:cNvPr>
          <p:cNvSpPr txBox="1"/>
          <p:nvPr/>
        </p:nvSpPr>
        <p:spPr>
          <a:xfrm>
            <a:off x="1351935" y="5452108"/>
            <a:ext cx="1623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Participant Number is the new identifier used on the pre and post surveys.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We have created a space to track whether a participant has completed their Fitness Check and Participant Information Survey.  </a:t>
            </a:r>
            <a:r>
              <a:rPr lang="en-US" sz="3600" u="sng" dirty="0">
                <a:solidFill>
                  <a:srgbClr val="FF0000"/>
                </a:solidFill>
              </a:rPr>
              <a:t>You can add a column at the end to track the post fitness check and Post Survey.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Use as many copies of the attendance sheet as needed for each participant to have a line to track attendance.  The on-line available forms have a second sheet available.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If a class was cancelled or not held, please black out the column.</a:t>
            </a:r>
          </a:p>
        </p:txBody>
      </p:sp>
    </p:spTree>
    <p:extLst>
      <p:ext uri="{BB962C8B-B14F-4D97-AF65-F5344CB8AC3E}">
        <p14:creationId xmlns:p14="http://schemas.microsoft.com/office/powerpoint/2010/main" val="25998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3700" y="1028700"/>
            <a:ext cx="1370903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2"/>
              </a:lnSpc>
            </a:pPr>
            <a:r>
              <a:rPr lang="en-US" sz="5835" dirty="0">
                <a:solidFill>
                  <a:srgbClr val="004AAD"/>
                </a:solidFill>
                <a:latin typeface="Poppins Ultra-Bold"/>
              </a:rPr>
              <a:t>Using a Different Attendance Sheet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61771" y="2370278"/>
            <a:ext cx="1516380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5"/>
              </a:lnSpc>
            </a:pPr>
            <a:r>
              <a:rPr lang="en-US" sz="2800" b="1" u="sng" dirty="0">
                <a:solidFill>
                  <a:srgbClr val="292828"/>
                </a:solidFill>
                <a:latin typeface="Poppins Medium"/>
              </a:rPr>
              <a:t>If you decide to use your own attendance sheet</a:t>
            </a:r>
            <a:r>
              <a:rPr lang="en-US" sz="2800" b="1" dirty="0">
                <a:solidFill>
                  <a:srgbClr val="292828"/>
                </a:solidFill>
                <a:latin typeface="Poppins Medium"/>
              </a:rPr>
              <a:t>, please be sure it has the pertinent information included before submitting to the RTO. The pertinent information is:</a:t>
            </a:r>
          </a:p>
          <a:p>
            <a:pPr>
              <a:lnSpc>
                <a:spcPts val="3385"/>
              </a:lnSpc>
              <a:spcBef>
                <a:spcPct val="0"/>
              </a:spcBef>
            </a:pPr>
            <a:endParaRPr lang="en-US" sz="2418" dirty="0">
              <a:solidFill>
                <a:srgbClr val="292828"/>
              </a:solidFill>
              <a:latin typeface="Poppins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90800" y="3678328"/>
            <a:ext cx="14394830" cy="3465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8132" lvl="1" indent="-324066">
              <a:lnSpc>
                <a:spcPct val="150000"/>
              </a:lnSpc>
              <a:buFont typeface="Arial"/>
              <a:buChar char="•"/>
            </a:pPr>
            <a:r>
              <a:rPr lang="en-US" sz="3002" dirty="0">
                <a:solidFill>
                  <a:srgbClr val="004AAD"/>
                </a:solidFill>
                <a:latin typeface="Poppins Bold"/>
              </a:rPr>
              <a:t>Site Name</a:t>
            </a:r>
            <a:endParaRPr lang="en-US" sz="3002" i="1" dirty="0">
              <a:solidFill>
                <a:srgbClr val="004AAD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648132" lvl="1" indent="-324066">
              <a:lnSpc>
                <a:spcPct val="150000"/>
              </a:lnSpc>
              <a:buFont typeface="Arial"/>
              <a:buChar char="•"/>
            </a:pPr>
            <a:r>
              <a:rPr lang="en-US" sz="3002" dirty="0">
                <a:solidFill>
                  <a:srgbClr val="004AAD"/>
                </a:solidFill>
                <a:latin typeface="Poppins Bold"/>
              </a:rPr>
              <a:t>Dates of session</a:t>
            </a:r>
          </a:p>
          <a:p>
            <a:pPr marL="648132" lvl="1" indent="-324066">
              <a:lnSpc>
                <a:spcPct val="150000"/>
              </a:lnSpc>
              <a:buFont typeface="Arial"/>
              <a:buChar char="•"/>
            </a:pPr>
            <a:r>
              <a:rPr lang="en-US" sz="3002" dirty="0">
                <a:solidFill>
                  <a:srgbClr val="004AAD"/>
                </a:solidFill>
                <a:latin typeface="Poppins Bold"/>
              </a:rPr>
              <a:t>Number of sessions </a:t>
            </a:r>
            <a:r>
              <a:rPr lang="en-US" sz="2000" i="1" dirty="0">
                <a:solidFill>
                  <a:srgbClr val="004AAD"/>
                </a:solidFill>
                <a:latin typeface="Poppins Bold"/>
              </a:rPr>
              <a:t>(</a:t>
            </a:r>
            <a:r>
              <a:rPr lang="en-US" sz="2000" i="1" dirty="0">
                <a:solidFill>
                  <a:srgbClr val="004AAD"/>
                </a:solidFill>
                <a:latin typeface="Poppins" panose="020B0604020202020204" charset="0"/>
                <a:cs typeface="Poppins" panose="020B0604020202020204" charset="0"/>
              </a:rPr>
              <a:t>Be sure to black out any dates classes were not held and/or cancelled</a:t>
            </a:r>
            <a:r>
              <a:rPr lang="en-US" sz="2000" i="1" dirty="0">
                <a:solidFill>
                  <a:srgbClr val="004AAD"/>
                </a:solidFill>
                <a:latin typeface="Poppins Bold"/>
              </a:rPr>
              <a:t>)</a:t>
            </a:r>
            <a:endParaRPr lang="en-US" sz="2400" i="1" dirty="0">
              <a:solidFill>
                <a:srgbClr val="004AAD"/>
              </a:solidFill>
              <a:latin typeface="Poppins Bold"/>
            </a:endParaRPr>
          </a:p>
          <a:p>
            <a:pPr marL="648132" lvl="1" indent="-324066">
              <a:lnSpc>
                <a:spcPct val="150000"/>
              </a:lnSpc>
              <a:buFont typeface="Arial"/>
              <a:buChar char="•"/>
            </a:pPr>
            <a:r>
              <a:rPr lang="en-US" sz="3002" dirty="0">
                <a:solidFill>
                  <a:srgbClr val="004AAD"/>
                </a:solidFill>
                <a:latin typeface="Poppins Bold"/>
              </a:rPr>
              <a:t>Days/times </a:t>
            </a:r>
          </a:p>
          <a:p>
            <a:pPr marL="648132" lvl="1" indent="-324066">
              <a:lnSpc>
                <a:spcPct val="150000"/>
              </a:lnSpc>
              <a:buFont typeface="Arial"/>
              <a:buChar char="•"/>
            </a:pPr>
            <a:r>
              <a:rPr lang="en-US" sz="3002" dirty="0">
                <a:solidFill>
                  <a:srgbClr val="004AAD"/>
                </a:solidFill>
                <a:latin typeface="Poppins Bold"/>
              </a:rPr>
              <a:t>Participant’s Chronological Number is the new identifier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" y="1409700"/>
            <a:ext cx="16230600" cy="2593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u="sng" dirty="0">
                <a:solidFill>
                  <a:srgbClr val="FF0000"/>
                </a:solidFill>
                <a:latin typeface="Poppins Bold"/>
              </a:rPr>
              <a:t>Before submitting the attendance sheet to the </a:t>
            </a:r>
            <a:r>
              <a:rPr lang="en-US" sz="2399" u="sng" dirty="0" err="1">
                <a:solidFill>
                  <a:srgbClr val="FF0000"/>
                </a:solidFill>
                <a:latin typeface="Poppins Bold"/>
              </a:rPr>
              <a:t>rto</a:t>
            </a:r>
            <a:r>
              <a:rPr lang="en-US" sz="2399" dirty="0">
                <a:solidFill>
                  <a:srgbClr val="FF0000"/>
                </a:solidFill>
                <a:latin typeface="Poppins Bold"/>
              </a:rPr>
              <a:t>, black out the names and just have the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FF0000"/>
                </a:solidFill>
                <a:latin typeface="Poppins Bold"/>
              </a:rPr>
              <a:t>identifier visible.  This request applies to the surveys and fitness checks also.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Poppins 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Poppins 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Poppins 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12803" y="348928"/>
            <a:ext cx="1394222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2"/>
              </a:lnSpc>
            </a:pPr>
            <a:r>
              <a:rPr lang="en-US" sz="5835" dirty="0">
                <a:solidFill>
                  <a:srgbClr val="004AAD"/>
                </a:solidFill>
                <a:latin typeface="Poppins Ultra-Bold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Poppins Ultra-Bold"/>
              </a:rPr>
              <a:t>Attendance Sheet Submission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C0621-3805-CD5E-2B0E-18E365235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95" y="6286500"/>
            <a:ext cx="17844809" cy="34844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6D34F5-46D9-8A97-670E-5C2C0AED3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98" y="2683195"/>
            <a:ext cx="16230600" cy="344720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46B502F-88E4-68A9-264E-0C54482E892E}"/>
              </a:ext>
            </a:extLst>
          </p:cNvPr>
          <p:cNvSpPr/>
          <p:nvPr/>
        </p:nvSpPr>
        <p:spPr>
          <a:xfrm>
            <a:off x="304800" y="6438900"/>
            <a:ext cx="6096000" cy="34991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373</Words>
  <Application>Microsoft Office PowerPoint</Application>
  <PresentationFormat>Custom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Canva Sans</vt:lpstr>
      <vt:lpstr>Arial</vt:lpstr>
      <vt:lpstr>Calibri</vt:lpstr>
      <vt:lpstr>Poppins Ultra-Bold</vt:lpstr>
      <vt:lpstr>Poppins Bold</vt:lpstr>
      <vt:lpstr>Poppins Semi-Bold</vt:lpstr>
      <vt:lpstr>Poppins Medium</vt:lpstr>
      <vt:lpstr>Poppins Medium Italics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NVFPA Data Collection Presentation</dc:title>
  <dc:creator>Administrator</dc:creator>
  <cp:lastModifiedBy>LeeAnne Kaniut</cp:lastModifiedBy>
  <cp:revision>6</cp:revision>
  <dcterms:created xsi:type="dcterms:W3CDTF">2006-08-16T00:00:00Z</dcterms:created>
  <dcterms:modified xsi:type="dcterms:W3CDTF">2023-10-03T18:01:32Z</dcterms:modified>
  <dc:identifier>DAFrzq7QA9Q</dc:identifier>
</cp:coreProperties>
</file>