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Canva Sans" panose="020B0604020202020204" charset="0"/>
      <p:regular r:id="rId10"/>
    </p:embeddedFont>
    <p:embeddedFont>
      <p:font typeface="Poppins" panose="00000500000000000000" pitchFamily="2" charset="0"/>
      <p:regular r:id="rId11"/>
      <p:bold r:id="rId12"/>
      <p:italic r:id="rId13"/>
      <p:boldItalic r:id="rId14"/>
    </p:embeddedFont>
    <p:embeddedFont>
      <p:font typeface="Poppins Bold" panose="00000800000000000000" charset="0"/>
      <p:regular r:id="rId15"/>
    </p:embeddedFont>
    <p:embeddedFont>
      <p:font typeface="Poppins Medium" panose="00000600000000000000" pitchFamily="2" charset="0"/>
      <p:regular r:id="rId16"/>
      <p:italic r:id="rId17"/>
    </p:embeddedFont>
    <p:embeddedFont>
      <p:font typeface="Poppins Semi-Bold" panose="020B0604020202020204" charset="0"/>
      <p:regular r:id="rId18"/>
    </p:embeddedFont>
    <p:embeddedFont>
      <p:font typeface="Poppins Ultra-Bold"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font" Target="fonts/font10.fntdata"/><Relationship Id="rId23" Type="http://schemas.openxmlformats.org/officeDocument/2006/relationships/tableStyles" Target="tableStyle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hyperlink" Target="https://www.novafallsprevention.com/resource-materials" TargetMode="External"/><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3827" y="9089590"/>
            <a:ext cx="2831992" cy="2831992"/>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US"/>
            </a:p>
          </p:txBody>
        </p:sp>
        <p:sp>
          <p:nvSpPr>
            <p:cNvPr id="4" name="TextBox 4"/>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823139" y="435103"/>
            <a:ext cx="1187194" cy="1187194"/>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US"/>
            </a:p>
          </p:txBody>
        </p:sp>
        <p:sp>
          <p:nvSpPr>
            <p:cNvPr id="7" name="TextBox 7"/>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8042772" y="-897152"/>
            <a:ext cx="1794303" cy="1794303"/>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US"/>
            </a:p>
          </p:txBody>
        </p:sp>
        <p:sp>
          <p:nvSpPr>
            <p:cNvPr id="10" name="TextBox 10"/>
            <p:cNvSpPr txBox="1"/>
            <p:nvPr/>
          </p:nvSpPr>
          <p:spPr>
            <a:xfrm>
              <a:off x="76200" y="19050"/>
              <a:ext cx="660400" cy="717550"/>
            </a:xfrm>
            <a:prstGeom prst="rect">
              <a:avLst/>
            </a:prstGeom>
          </p:spPr>
          <p:txBody>
            <a:bodyPr lIns="50800" tIns="50800" rIns="50800" bIns="50800" rtlCol="0" anchor="ctr"/>
            <a:lstStyle/>
            <a:p>
              <a:pPr algn="ctr">
                <a:lnSpc>
                  <a:spcPts val="2799"/>
                </a:lnSpc>
              </a:pPr>
              <a:endParaRPr/>
            </a:p>
          </p:txBody>
        </p:sp>
      </p:grpSp>
      <p:sp>
        <p:nvSpPr>
          <p:cNvPr id="12" name="Freeform 12"/>
          <p:cNvSpPr/>
          <p:nvPr/>
        </p:nvSpPr>
        <p:spPr>
          <a:xfrm>
            <a:off x="17233516" y="9258300"/>
            <a:ext cx="889746" cy="889746"/>
          </a:xfrm>
          <a:custGeom>
            <a:avLst/>
            <a:gdLst/>
            <a:ahLst/>
            <a:cxnLst/>
            <a:rect l="l" t="t" r="r" b="b"/>
            <a:pathLst>
              <a:path w="889746" h="889746">
                <a:moveTo>
                  <a:pt x="0" y="0"/>
                </a:moveTo>
                <a:lnTo>
                  <a:pt x="889746" y="0"/>
                </a:lnTo>
                <a:lnTo>
                  <a:pt x="889746" y="889746"/>
                </a:lnTo>
                <a:lnTo>
                  <a:pt x="0" y="8897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Freeform 13"/>
          <p:cNvSpPr/>
          <p:nvPr/>
        </p:nvSpPr>
        <p:spPr>
          <a:xfrm>
            <a:off x="17138644" y="166313"/>
            <a:ext cx="1149356" cy="1033529"/>
          </a:xfrm>
          <a:custGeom>
            <a:avLst/>
            <a:gdLst/>
            <a:ahLst/>
            <a:cxnLst/>
            <a:rect l="l" t="t" r="r" b="b"/>
            <a:pathLst>
              <a:path w="1149356" h="1033529">
                <a:moveTo>
                  <a:pt x="0" y="0"/>
                </a:moveTo>
                <a:lnTo>
                  <a:pt x="1149356" y="0"/>
                </a:lnTo>
                <a:lnTo>
                  <a:pt x="1149356" y="1033530"/>
                </a:lnTo>
                <a:lnTo>
                  <a:pt x="0" y="1033530"/>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4319752" y="1601836"/>
            <a:ext cx="10879424" cy="3770263"/>
          </a:xfrm>
          <a:prstGeom prst="rect">
            <a:avLst/>
          </a:prstGeom>
        </p:spPr>
        <p:txBody>
          <a:bodyPr lIns="0" tIns="0" rIns="0" bIns="0" rtlCol="0" anchor="t">
            <a:spAutoFit/>
          </a:bodyPr>
          <a:lstStyle/>
          <a:p>
            <a:pPr algn="ctr">
              <a:lnSpc>
                <a:spcPts val="9839"/>
              </a:lnSpc>
            </a:pPr>
            <a:r>
              <a:rPr lang="en-US" sz="8199" dirty="0">
                <a:solidFill>
                  <a:srgbClr val="000000"/>
                </a:solidFill>
                <a:latin typeface="Poppins Bold"/>
              </a:rPr>
              <a:t>SAIL</a:t>
            </a:r>
          </a:p>
          <a:p>
            <a:pPr algn="ctr">
              <a:lnSpc>
                <a:spcPts val="9839"/>
              </a:lnSpc>
            </a:pPr>
            <a:r>
              <a:rPr lang="en-US" sz="8199" dirty="0">
                <a:solidFill>
                  <a:srgbClr val="000000"/>
                </a:solidFill>
                <a:latin typeface="Poppins Bold"/>
              </a:rPr>
              <a:t>Fitness Checks</a:t>
            </a:r>
          </a:p>
          <a:p>
            <a:pPr algn="ctr">
              <a:lnSpc>
                <a:spcPts val="9839"/>
              </a:lnSpc>
            </a:pPr>
            <a:r>
              <a:rPr lang="en-US" sz="8199" dirty="0">
                <a:solidFill>
                  <a:srgbClr val="000000"/>
                </a:solidFill>
                <a:latin typeface="Poppins Bold"/>
              </a:rPr>
              <a:t>Data Collection</a:t>
            </a:r>
          </a:p>
        </p:txBody>
      </p:sp>
      <p:sp>
        <p:nvSpPr>
          <p:cNvPr id="16" name="TextBox 16"/>
          <p:cNvSpPr txBox="1"/>
          <p:nvPr/>
        </p:nvSpPr>
        <p:spPr>
          <a:xfrm>
            <a:off x="12478204" y="286626"/>
            <a:ext cx="4566870" cy="913217"/>
          </a:xfrm>
          <a:prstGeom prst="rect">
            <a:avLst/>
          </a:prstGeom>
        </p:spPr>
        <p:txBody>
          <a:bodyPr lIns="0" tIns="0" rIns="0" bIns="0" rtlCol="0" anchor="t">
            <a:spAutoFit/>
          </a:bodyPr>
          <a:lstStyle/>
          <a:p>
            <a:pPr algn="r">
              <a:lnSpc>
                <a:spcPts val="3515"/>
              </a:lnSpc>
            </a:pPr>
            <a:r>
              <a:rPr lang="en-US" sz="2929">
                <a:solidFill>
                  <a:srgbClr val="000000"/>
                </a:solidFill>
                <a:latin typeface="Poppins Medium"/>
              </a:rPr>
              <a:t>Northern Virginia Falls Prevention Alliance</a:t>
            </a:r>
          </a:p>
        </p:txBody>
      </p:sp>
      <p:sp>
        <p:nvSpPr>
          <p:cNvPr id="17" name="TextBox 17"/>
          <p:cNvSpPr txBox="1"/>
          <p:nvPr/>
        </p:nvSpPr>
        <p:spPr>
          <a:xfrm>
            <a:off x="12641446" y="9603695"/>
            <a:ext cx="4497198" cy="420643"/>
          </a:xfrm>
          <a:prstGeom prst="rect">
            <a:avLst/>
          </a:prstGeom>
        </p:spPr>
        <p:txBody>
          <a:bodyPr lIns="0" tIns="0" rIns="0" bIns="0" rtlCol="0" anchor="t">
            <a:spAutoFit/>
          </a:bodyPr>
          <a:lstStyle/>
          <a:p>
            <a:pPr algn="r">
              <a:lnSpc>
                <a:spcPts val="3080"/>
              </a:lnSpc>
            </a:pPr>
            <a:r>
              <a:rPr lang="en-US" sz="2702">
                <a:solidFill>
                  <a:srgbClr val="000000"/>
                </a:solidFill>
                <a:latin typeface="Poppins Semi-Bold"/>
              </a:rPr>
              <a:t>novafallsprevention.com</a:t>
            </a:r>
          </a:p>
        </p:txBody>
      </p:sp>
      <p:sp>
        <p:nvSpPr>
          <p:cNvPr id="18" name="TextBox 18"/>
          <p:cNvSpPr txBox="1"/>
          <p:nvPr/>
        </p:nvSpPr>
        <p:spPr>
          <a:xfrm>
            <a:off x="13082912" y="9328388"/>
            <a:ext cx="3942999" cy="284832"/>
          </a:xfrm>
          <a:prstGeom prst="rect">
            <a:avLst/>
          </a:prstGeom>
        </p:spPr>
        <p:txBody>
          <a:bodyPr lIns="0" tIns="0" rIns="0" bIns="0" rtlCol="0" anchor="t">
            <a:spAutoFit/>
          </a:bodyPr>
          <a:lstStyle/>
          <a:p>
            <a:pPr algn="r">
              <a:lnSpc>
                <a:spcPts val="2119"/>
              </a:lnSpc>
            </a:pPr>
            <a:r>
              <a:rPr lang="en-US" sz="1859">
                <a:solidFill>
                  <a:srgbClr val="000000"/>
                </a:solidFill>
                <a:latin typeface="Poppins"/>
              </a:rPr>
              <a:t>Visit Our Website</a:t>
            </a:r>
          </a:p>
        </p:txBody>
      </p:sp>
      <p:sp>
        <p:nvSpPr>
          <p:cNvPr id="19" name="Freeform 11"/>
          <p:cNvSpPr/>
          <p:nvPr/>
        </p:nvSpPr>
        <p:spPr>
          <a:xfrm>
            <a:off x="3481412" y="5372100"/>
            <a:ext cx="12703316" cy="1722315"/>
          </a:xfrm>
          <a:custGeom>
            <a:avLst/>
            <a:gdLst/>
            <a:ahLst/>
            <a:cxnLst/>
            <a:rect l="l" t="t" r="r" b="b"/>
            <a:pathLst>
              <a:path w="9897851" h="1115758">
                <a:moveTo>
                  <a:pt x="0" y="0"/>
                </a:moveTo>
                <a:lnTo>
                  <a:pt x="9897851" y="0"/>
                </a:lnTo>
                <a:lnTo>
                  <a:pt x="9897851" y="1115757"/>
                </a:lnTo>
                <a:lnTo>
                  <a:pt x="0" y="11157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0" name="TextBox 15"/>
          <p:cNvSpPr txBox="1"/>
          <p:nvPr/>
        </p:nvSpPr>
        <p:spPr>
          <a:xfrm>
            <a:off x="3320564" y="5579232"/>
            <a:ext cx="12877800" cy="1308050"/>
          </a:xfrm>
          <a:prstGeom prst="rect">
            <a:avLst/>
          </a:prstGeom>
        </p:spPr>
        <p:txBody>
          <a:bodyPr wrap="square" lIns="0" tIns="0" rIns="0" bIns="0" rtlCol="0" anchor="t">
            <a:spAutoFit/>
          </a:bodyPr>
          <a:lstStyle/>
          <a:p>
            <a:pPr algn="ctr">
              <a:lnSpc>
                <a:spcPts val="5147"/>
              </a:lnSpc>
            </a:pPr>
            <a:r>
              <a:rPr lang="en-US" sz="4289" dirty="0">
                <a:solidFill>
                  <a:srgbClr val="FFFFFF"/>
                </a:solidFill>
                <a:latin typeface="Poppins Semi-Bold"/>
              </a:rPr>
              <a:t>Marymount University Falls Prevention </a:t>
            </a:r>
          </a:p>
          <a:p>
            <a:pPr algn="ctr">
              <a:lnSpc>
                <a:spcPts val="5147"/>
              </a:lnSpc>
            </a:pPr>
            <a:r>
              <a:rPr lang="en-US" sz="4289" dirty="0">
                <a:solidFill>
                  <a:srgbClr val="FFFFFF"/>
                </a:solidFill>
                <a:latin typeface="Poppins Semi-Bold"/>
              </a:rPr>
              <a:t>Grant Team 2023-2027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51626" y="1580478"/>
            <a:ext cx="7119183" cy="7119183"/>
            <a:chOff x="0" y="0"/>
            <a:chExt cx="812800" cy="812800"/>
          </a:xfrm>
        </p:grpSpPr>
        <p:sp>
          <p:nvSpPr>
            <p:cNvPr id="3" name="Freeform 3"/>
            <p:cNvSpPr/>
            <p:nvPr/>
          </p:nvSpPr>
          <p:spPr>
            <a:xfrm>
              <a:off x="18919" y="18919"/>
              <a:ext cx="774963" cy="774963"/>
            </a:xfrm>
            <a:custGeom>
              <a:avLst/>
              <a:gdLst/>
              <a:ahLst/>
              <a:cxnLst/>
              <a:rect l="l" t="t" r="r" b="b"/>
              <a:pathLst>
                <a:path w="774963" h="774963">
                  <a:moveTo>
                    <a:pt x="419777" y="13377"/>
                  </a:moveTo>
                  <a:lnTo>
                    <a:pt x="761585" y="355185"/>
                  </a:lnTo>
                  <a:cubicBezTo>
                    <a:pt x="770150" y="363750"/>
                    <a:pt x="774962" y="375368"/>
                    <a:pt x="774962" y="387481"/>
                  </a:cubicBezTo>
                  <a:cubicBezTo>
                    <a:pt x="774962" y="399594"/>
                    <a:pt x="770150" y="411212"/>
                    <a:pt x="761585" y="419777"/>
                  </a:cubicBezTo>
                  <a:lnTo>
                    <a:pt x="419777" y="761585"/>
                  </a:lnTo>
                  <a:cubicBezTo>
                    <a:pt x="411212" y="770150"/>
                    <a:pt x="399594" y="774962"/>
                    <a:pt x="387481" y="774962"/>
                  </a:cubicBezTo>
                  <a:cubicBezTo>
                    <a:pt x="375368" y="774962"/>
                    <a:pt x="363750" y="770150"/>
                    <a:pt x="355185" y="761585"/>
                  </a:cubicBezTo>
                  <a:lnTo>
                    <a:pt x="13377" y="419777"/>
                  </a:lnTo>
                  <a:cubicBezTo>
                    <a:pt x="4812" y="411212"/>
                    <a:pt x="0" y="399594"/>
                    <a:pt x="0" y="387481"/>
                  </a:cubicBezTo>
                  <a:cubicBezTo>
                    <a:pt x="0" y="375368"/>
                    <a:pt x="4812" y="363750"/>
                    <a:pt x="13377" y="355185"/>
                  </a:cubicBezTo>
                  <a:lnTo>
                    <a:pt x="355185" y="13377"/>
                  </a:lnTo>
                  <a:cubicBezTo>
                    <a:pt x="363750" y="4812"/>
                    <a:pt x="375368" y="0"/>
                    <a:pt x="387481" y="0"/>
                  </a:cubicBezTo>
                  <a:cubicBezTo>
                    <a:pt x="399594" y="0"/>
                    <a:pt x="411212" y="4812"/>
                    <a:pt x="419777" y="13377"/>
                  </a:cubicBezTo>
                  <a:close/>
                </a:path>
              </a:pathLst>
            </a:custGeom>
            <a:gradFill rotWithShape="1">
              <a:gsLst>
                <a:gs pos="0">
                  <a:srgbClr val="5DE0E6">
                    <a:alpha val="100000"/>
                  </a:srgbClr>
                </a:gs>
                <a:gs pos="100000">
                  <a:srgbClr val="004AAD">
                    <a:alpha val="100000"/>
                  </a:srgbClr>
                </a:gs>
              </a:gsLst>
              <a:lin ang="0"/>
            </a:gradFill>
          </p:spPr>
          <p:txBody>
            <a:bodyPr/>
            <a:lstStyle/>
            <a:p>
              <a:endParaRPr lang="en-US"/>
            </a:p>
          </p:txBody>
        </p:sp>
        <p:sp>
          <p:nvSpPr>
            <p:cNvPr id="4" name="TextBox 4"/>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2034111" y="747014"/>
            <a:ext cx="2684152" cy="2684152"/>
            <a:chOff x="0" y="0"/>
            <a:chExt cx="812800" cy="812800"/>
          </a:xfrm>
        </p:grpSpPr>
        <p:sp>
          <p:nvSpPr>
            <p:cNvPr id="6" name="Freeform 6"/>
            <p:cNvSpPr/>
            <p:nvPr/>
          </p:nvSpPr>
          <p:spPr>
            <a:xfrm>
              <a:off x="15531" y="15531"/>
              <a:ext cx="781737" cy="781737"/>
            </a:xfrm>
            <a:custGeom>
              <a:avLst/>
              <a:gdLst/>
              <a:ahLst/>
              <a:cxnLst/>
              <a:rect l="l" t="t" r="r" b="b"/>
              <a:pathLst>
                <a:path w="781737" h="781737">
                  <a:moveTo>
                    <a:pt x="417383" y="10983"/>
                  </a:moveTo>
                  <a:lnTo>
                    <a:pt x="770755" y="364355"/>
                  </a:lnTo>
                  <a:cubicBezTo>
                    <a:pt x="777787" y="371387"/>
                    <a:pt x="781738" y="380924"/>
                    <a:pt x="781738" y="390869"/>
                  </a:cubicBezTo>
                  <a:cubicBezTo>
                    <a:pt x="781738" y="400814"/>
                    <a:pt x="777787" y="410351"/>
                    <a:pt x="770755" y="417383"/>
                  </a:cubicBezTo>
                  <a:lnTo>
                    <a:pt x="417383" y="770755"/>
                  </a:lnTo>
                  <a:cubicBezTo>
                    <a:pt x="410351" y="777787"/>
                    <a:pt x="400814" y="781738"/>
                    <a:pt x="390869" y="781738"/>
                  </a:cubicBezTo>
                  <a:cubicBezTo>
                    <a:pt x="380924" y="781738"/>
                    <a:pt x="371387" y="777787"/>
                    <a:pt x="364355" y="770755"/>
                  </a:cubicBezTo>
                  <a:lnTo>
                    <a:pt x="10983" y="417383"/>
                  </a:lnTo>
                  <a:cubicBezTo>
                    <a:pt x="3951" y="410351"/>
                    <a:pt x="0" y="400814"/>
                    <a:pt x="0" y="390869"/>
                  </a:cubicBezTo>
                  <a:cubicBezTo>
                    <a:pt x="0" y="380924"/>
                    <a:pt x="3951" y="371387"/>
                    <a:pt x="10983" y="364355"/>
                  </a:cubicBezTo>
                  <a:lnTo>
                    <a:pt x="364355" y="10983"/>
                  </a:lnTo>
                  <a:cubicBezTo>
                    <a:pt x="371387" y="3951"/>
                    <a:pt x="380924" y="0"/>
                    <a:pt x="390869" y="0"/>
                  </a:cubicBezTo>
                  <a:cubicBezTo>
                    <a:pt x="400814" y="0"/>
                    <a:pt x="410351" y="3951"/>
                    <a:pt x="417383" y="10983"/>
                  </a:cubicBezTo>
                  <a:close/>
                </a:path>
              </a:pathLst>
            </a:custGeom>
            <a:gradFill rotWithShape="1">
              <a:gsLst>
                <a:gs pos="0">
                  <a:srgbClr val="5DE0E6">
                    <a:alpha val="100000"/>
                  </a:srgbClr>
                </a:gs>
                <a:gs pos="100000">
                  <a:srgbClr val="004AAD">
                    <a:alpha val="100000"/>
                  </a:srgbClr>
                </a:gs>
              </a:gsLst>
              <a:lin ang="0"/>
            </a:gradFill>
          </p:spPr>
          <p:txBody>
            <a:bodyPr/>
            <a:lstStyle/>
            <a:p>
              <a:endParaRPr lang="en-US"/>
            </a:p>
          </p:txBody>
        </p:sp>
        <p:sp>
          <p:nvSpPr>
            <p:cNvPr id="7" name="TextBox 7"/>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143649" y="6321154"/>
            <a:ext cx="1466412" cy="1466412"/>
            <a:chOff x="0" y="0"/>
            <a:chExt cx="812800" cy="812800"/>
          </a:xfrm>
        </p:grpSpPr>
        <p:sp>
          <p:nvSpPr>
            <p:cNvPr id="9" name="Freeform 9"/>
            <p:cNvSpPr/>
            <p:nvPr/>
          </p:nvSpPr>
          <p:spPr>
            <a:xfrm>
              <a:off x="21728" y="21728"/>
              <a:ext cx="769344" cy="769344"/>
            </a:xfrm>
            <a:custGeom>
              <a:avLst/>
              <a:gdLst/>
              <a:ahLst/>
              <a:cxnLst/>
              <a:rect l="l" t="t" r="r" b="b"/>
              <a:pathLst>
                <a:path w="769344" h="769344">
                  <a:moveTo>
                    <a:pt x="433203" y="26803"/>
                  </a:moveTo>
                  <a:lnTo>
                    <a:pt x="742541" y="336141"/>
                  </a:lnTo>
                  <a:cubicBezTo>
                    <a:pt x="769344" y="362944"/>
                    <a:pt x="769344" y="406400"/>
                    <a:pt x="742541" y="433203"/>
                  </a:cubicBezTo>
                  <a:lnTo>
                    <a:pt x="433203" y="742541"/>
                  </a:lnTo>
                  <a:cubicBezTo>
                    <a:pt x="406400" y="769344"/>
                    <a:pt x="362944" y="769344"/>
                    <a:pt x="336141" y="742541"/>
                  </a:cubicBezTo>
                  <a:lnTo>
                    <a:pt x="26803" y="433203"/>
                  </a:lnTo>
                  <a:cubicBezTo>
                    <a:pt x="0" y="406400"/>
                    <a:pt x="0" y="362944"/>
                    <a:pt x="26803" y="336141"/>
                  </a:cubicBezTo>
                  <a:lnTo>
                    <a:pt x="336141" y="26803"/>
                  </a:lnTo>
                  <a:cubicBezTo>
                    <a:pt x="362944" y="0"/>
                    <a:pt x="406400" y="0"/>
                    <a:pt x="433203" y="26803"/>
                  </a:cubicBezTo>
                  <a:close/>
                </a:path>
              </a:pathLst>
            </a:custGeom>
            <a:gradFill rotWithShape="1">
              <a:gsLst>
                <a:gs pos="0">
                  <a:srgbClr val="5DE0E6">
                    <a:alpha val="100000"/>
                  </a:srgbClr>
                </a:gs>
                <a:gs pos="100000">
                  <a:srgbClr val="004AAD">
                    <a:alpha val="100000"/>
                  </a:srgbClr>
                </a:gs>
              </a:gsLst>
              <a:lin ang="0"/>
            </a:gradFill>
          </p:spPr>
          <p:txBody>
            <a:bodyPr/>
            <a:lstStyle/>
            <a:p>
              <a:endParaRPr lang="en-US"/>
            </a:p>
          </p:txBody>
        </p:sp>
        <p:sp>
          <p:nvSpPr>
            <p:cNvPr id="10" name="TextBox 10"/>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a:off x="4251152" y="2443798"/>
            <a:ext cx="11338751" cy="1010684"/>
            <a:chOff x="0" y="0"/>
            <a:chExt cx="4226214" cy="376705"/>
          </a:xfrm>
        </p:grpSpPr>
        <p:sp>
          <p:nvSpPr>
            <p:cNvPr id="12" name="Freeform 12"/>
            <p:cNvSpPr/>
            <p:nvPr/>
          </p:nvSpPr>
          <p:spPr>
            <a:xfrm>
              <a:off x="0" y="0"/>
              <a:ext cx="4226214" cy="376705"/>
            </a:xfrm>
            <a:custGeom>
              <a:avLst/>
              <a:gdLst/>
              <a:ahLst/>
              <a:cxnLst/>
              <a:rect l="l" t="t" r="r" b="b"/>
              <a:pathLst>
                <a:path w="4226214" h="376705">
                  <a:moveTo>
                    <a:pt x="0" y="0"/>
                  </a:moveTo>
                  <a:lnTo>
                    <a:pt x="4226214" y="0"/>
                  </a:lnTo>
                  <a:lnTo>
                    <a:pt x="4226214" y="376705"/>
                  </a:lnTo>
                  <a:lnTo>
                    <a:pt x="0" y="376705"/>
                  </a:lnTo>
                  <a:close/>
                </a:path>
              </a:pathLst>
            </a:custGeom>
            <a:solidFill>
              <a:srgbClr val="004AAD"/>
            </a:solidFill>
          </p:spPr>
          <p:txBody>
            <a:bodyPr/>
            <a:lstStyle/>
            <a:p>
              <a:endParaRPr lang="en-US"/>
            </a:p>
          </p:txBody>
        </p:sp>
        <p:sp>
          <p:nvSpPr>
            <p:cNvPr id="13" name="TextBox 13"/>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3420798" y="2282550"/>
            <a:ext cx="1333180" cy="1333180"/>
            <a:chOff x="0" y="0"/>
            <a:chExt cx="812800" cy="812800"/>
          </a:xfrm>
        </p:grpSpPr>
        <p:sp>
          <p:nvSpPr>
            <p:cNvPr id="15" name="Freeform 15"/>
            <p:cNvSpPr/>
            <p:nvPr/>
          </p:nvSpPr>
          <p:spPr>
            <a:xfrm>
              <a:off x="23900" y="23900"/>
              <a:ext cx="765001" cy="765001"/>
            </a:xfrm>
            <a:custGeom>
              <a:avLst/>
              <a:gdLst/>
              <a:ahLst/>
              <a:cxnLst/>
              <a:rect l="l" t="t" r="r" b="b"/>
              <a:pathLst>
                <a:path w="765001" h="765001">
                  <a:moveTo>
                    <a:pt x="435881" y="29481"/>
                  </a:moveTo>
                  <a:lnTo>
                    <a:pt x="735519" y="329119"/>
                  </a:lnTo>
                  <a:cubicBezTo>
                    <a:pt x="765000" y="358600"/>
                    <a:pt x="765000" y="406400"/>
                    <a:pt x="735519" y="435881"/>
                  </a:cubicBezTo>
                  <a:lnTo>
                    <a:pt x="435881" y="735519"/>
                  </a:lnTo>
                  <a:cubicBezTo>
                    <a:pt x="406400" y="765000"/>
                    <a:pt x="358600" y="765000"/>
                    <a:pt x="329119" y="735519"/>
                  </a:cubicBezTo>
                  <a:lnTo>
                    <a:pt x="29481" y="435881"/>
                  </a:lnTo>
                  <a:cubicBezTo>
                    <a:pt x="0" y="406400"/>
                    <a:pt x="0" y="358600"/>
                    <a:pt x="29481" y="329119"/>
                  </a:cubicBezTo>
                  <a:lnTo>
                    <a:pt x="329119" y="29481"/>
                  </a:lnTo>
                  <a:cubicBezTo>
                    <a:pt x="358600" y="0"/>
                    <a:pt x="406400" y="0"/>
                    <a:pt x="435881" y="29481"/>
                  </a:cubicBezTo>
                  <a:close/>
                </a:path>
              </a:pathLst>
            </a:custGeom>
            <a:gradFill rotWithShape="1">
              <a:gsLst>
                <a:gs pos="0">
                  <a:srgbClr val="5DE0E6">
                    <a:alpha val="100000"/>
                  </a:srgbClr>
                </a:gs>
                <a:gs pos="100000">
                  <a:srgbClr val="004AAD">
                    <a:alpha val="100000"/>
                  </a:srgbClr>
                </a:gs>
              </a:gsLst>
              <a:lin ang="0"/>
            </a:gradFill>
          </p:spPr>
          <p:txBody>
            <a:bodyPr/>
            <a:lstStyle/>
            <a:p>
              <a:endParaRPr lang="en-US"/>
            </a:p>
          </p:txBody>
        </p:sp>
        <p:sp>
          <p:nvSpPr>
            <p:cNvPr id="16" name="TextBox 16"/>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17" name="Group 17"/>
          <p:cNvGrpSpPr/>
          <p:nvPr/>
        </p:nvGrpSpPr>
        <p:grpSpPr>
          <a:xfrm>
            <a:off x="4087388" y="4371230"/>
            <a:ext cx="11502515" cy="688189"/>
            <a:chOff x="0" y="0"/>
            <a:chExt cx="4287252" cy="256504"/>
          </a:xfrm>
        </p:grpSpPr>
        <p:sp>
          <p:nvSpPr>
            <p:cNvPr id="18" name="Freeform 18"/>
            <p:cNvSpPr/>
            <p:nvPr/>
          </p:nvSpPr>
          <p:spPr>
            <a:xfrm>
              <a:off x="0" y="0"/>
              <a:ext cx="4287253" cy="256504"/>
            </a:xfrm>
            <a:custGeom>
              <a:avLst/>
              <a:gdLst/>
              <a:ahLst/>
              <a:cxnLst/>
              <a:rect l="l" t="t" r="r" b="b"/>
              <a:pathLst>
                <a:path w="4287253" h="256504">
                  <a:moveTo>
                    <a:pt x="0" y="0"/>
                  </a:moveTo>
                  <a:lnTo>
                    <a:pt x="4287253" y="0"/>
                  </a:lnTo>
                  <a:lnTo>
                    <a:pt x="4287253" y="256504"/>
                  </a:lnTo>
                  <a:lnTo>
                    <a:pt x="0" y="256504"/>
                  </a:lnTo>
                  <a:close/>
                </a:path>
              </a:pathLst>
            </a:custGeom>
            <a:solidFill>
              <a:srgbClr val="004AAD"/>
            </a:solidFill>
          </p:spPr>
          <p:txBody>
            <a:bodyPr/>
            <a:lstStyle/>
            <a:p>
              <a:endParaRPr lang="en-US"/>
            </a:p>
          </p:txBody>
        </p:sp>
        <p:sp>
          <p:nvSpPr>
            <p:cNvPr id="19" name="TextBox 19"/>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3420798" y="4048734"/>
            <a:ext cx="1333180" cy="1333180"/>
            <a:chOff x="0" y="0"/>
            <a:chExt cx="812800" cy="812800"/>
          </a:xfrm>
        </p:grpSpPr>
        <p:sp>
          <p:nvSpPr>
            <p:cNvPr id="21" name="Freeform 21"/>
            <p:cNvSpPr/>
            <p:nvPr/>
          </p:nvSpPr>
          <p:spPr>
            <a:xfrm>
              <a:off x="23900" y="23900"/>
              <a:ext cx="765001" cy="765001"/>
            </a:xfrm>
            <a:custGeom>
              <a:avLst/>
              <a:gdLst/>
              <a:ahLst/>
              <a:cxnLst/>
              <a:rect l="l" t="t" r="r" b="b"/>
              <a:pathLst>
                <a:path w="765001" h="765001">
                  <a:moveTo>
                    <a:pt x="435881" y="29481"/>
                  </a:moveTo>
                  <a:lnTo>
                    <a:pt x="735519" y="329119"/>
                  </a:lnTo>
                  <a:cubicBezTo>
                    <a:pt x="765000" y="358600"/>
                    <a:pt x="765000" y="406400"/>
                    <a:pt x="735519" y="435881"/>
                  </a:cubicBezTo>
                  <a:lnTo>
                    <a:pt x="435881" y="735519"/>
                  </a:lnTo>
                  <a:cubicBezTo>
                    <a:pt x="406400" y="765000"/>
                    <a:pt x="358600" y="765000"/>
                    <a:pt x="329119" y="735519"/>
                  </a:cubicBezTo>
                  <a:lnTo>
                    <a:pt x="29481" y="435881"/>
                  </a:lnTo>
                  <a:cubicBezTo>
                    <a:pt x="0" y="406400"/>
                    <a:pt x="0" y="358600"/>
                    <a:pt x="29481" y="329119"/>
                  </a:cubicBezTo>
                  <a:lnTo>
                    <a:pt x="329119" y="29481"/>
                  </a:lnTo>
                  <a:cubicBezTo>
                    <a:pt x="358600" y="0"/>
                    <a:pt x="406400" y="0"/>
                    <a:pt x="435881" y="29481"/>
                  </a:cubicBezTo>
                  <a:close/>
                </a:path>
              </a:pathLst>
            </a:custGeom>
            <a:gradFill rotWithShape="1">
              <a:gsLst>
                <a:gs pos="0">
                  <a:srgbClr val="5DE0E6">
                    <a:alpha val="100000"/>
                  </a:srgbClr>
                </a:gs>
                <a:gs pos="100000">
                  <a:srgbClr val="004AAD">
                    <a:alpha val="100000"/>
                  </a:srgbClr>
                </a:gs>
              </a:gsLst>
              <a:lin ang="0"/>
            </a:gradFill>
          </p:spPr>
          <p:txBody>
            <a:bodyPr/>
            <a:lstStyle/>
            <a:p>
              <a:endParaRPr lang="en-US"/>
            </a:p>
          </p:txBody>
        </p:sp>
        <p:sp>
          <p:nvSpPr>
            <p:cNvPr id="22" name="TextBox 22"/>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grpSp>
        <p:nvGrpSpPr>
          <p:cNvPr id="23" name="Group 23"/>
          <p:cNvGrpSpPr/>
          <p:nvPr/>
        </p:nvGrpSpPr>
        <p:grpSpPr>
          <a:xfrm>
            <a:off x="4352492" y="6722029"/>
            <a:ext cx="11208840" cy="1115297"/>
            <a:chOff x="0" y="0"/>
            <a:chExt cx="4298050" cy="329152"/>
          </a:xfrm>
        </p:grpSpPr>
        <p:sp>
          <p:nvSpPr>
            <p:cNvPr id="24" name="Freeform 24"/>
            <p:cNvSpPr/>
            <p:nvPr/>
          </p:nvSpPr>
          <p:spPr>
            <a:xfrm>
              <a:off x="0" y="0"/>
              <a:ext cx="4298050" cy="329152"/>
            </a:xfrm>
            <a:custGeom>
              <a:avLst/>
              <a:gdLst/>
              <a:ahLst/>
              <a:cxnLst/>
              <a:rect l="l" t="t" r="r" b="b"/>
              <a:pathLst>
                <a:path w="4298050" h="329152">
                  <a:moveTo>
                    <a:pt x="0" y="0"/>
                  </a:moveTo>
                  <a:lnTo>
                    <a:pt x="4298050" y="0"/>
                  </a:lnTo>
                  <a:lnTo>
                    <a:pt x="4298050" y="329152"/>
                  </a:lnTo>
                  <a:lnTo>
                    <a:pt x="0" y="329152"/>
                  </a:lnTo>
                  <a:close/>
                </a:path>
              </a:pathLst>
            </a:custGeom>
            <a:solidFill>
              <a:srgbClr val="004AAD"/>
            </a:solidFill>
          </p:spPr>
          <p:txBody>
            <a:bodyPr/>
            <a:lstStyle/>
            <a:p>
              <a:endParaRPr lang="en-US"/>
            </a:p>
          </p:txBody>
        </p:sp>
        <p:sp>
          <p:nvSpPr>
            <p:cNvPr id="25" name="TextBox 2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3386895" y="6504456"/>
            <a:ext cx="1586155" cy="1476215"/>
            <a:chOff x="0" y="0"/>
            <a:chExt cx="812800" cy="812800"/>
          </a:xfrm>
        </p:grpSpPr>
        <p:sp>
          <p:nvSpPr>
            <p:cNvPr id="27" name="Freeform 27"/>
            <p:cNvSpPr/>
            <p:nvPr/>
          </p:nvSpPr>
          <p:spPr>
            <a:xfrm>
              <a:off x="23900" y="23900"/>
              <a:ext cx="765001" cy="765001"/>
            </a:xfrm>
            <a:custGeom>
              <a:avLst/>
              <a:gdLst/>
              <a:ahLst/>
              <a:cxnLst/>
              <a:rect l="l" t="t" r="r" b="b"/>
              <a:pathLst>
                <a:path w="765001" h="765001">
                  <a:moveTo>
                    <a:pt x="435881" y="29481"/>
                  </a:moveTo>
                  <a:lnTo>
                    <a:pt x="735519" y="329119"/>
                  </a:lnTo>
                  <a:cubicBezTo>
                    <a:pt x="765000" y="358600"/>
                    <a:pt x="765000" y="406400"/>
                    <a:pt x="735519" y="435881"/>
                  </a:cubicBezTo>
                  <a:lnTo>
                    <a:pt x="435881" y="735519"/>
                  </a:lnTo>
                  <a:cubicBezTo>
                    <a:pt x="406400" y="765000"/>
                    <a:pt x="358600" y="765000"/>
                    <a:pt x="329119" y="735519"/>
                  </a:cubicBezTo>
                  <a:lnTo>
                    <a:pt x="29481" y="435881"/>
                  </a:lnTo>
                  <a:cubicBezTo>
                    <a:pt x="0" y="406400"/>
                    <a:pt x="0" y="358600"/>
                    <a:pt x="29481" y="329119"/>
                  </a:cubicBezTo>
                  <a:lnTo>
                    <a:pt x="329119" y="29481"/>
                  </a:lnTo>
                  <a:cubicBezTo>
                    <a:pt x="358600" y="0"/>
                    <a:pt x="406400" y="0"/>
                    <a:pt x="435881" y="29481"/>
                  </a:cubicBezTo>
                  <a:close/>
                </a:path>
              </a:pathLst>
            </a:custGeom>
            <a:gradFill rotWithShape="1">
              <a:gsLst>
                <a:gs pos="0">
                  <a:srgbClr val="5DE0E6">
                    <a:alpha val="100000"/>
                  </a:srgbClr>
                </a:gs>
                <a:gs pos="100000">
                  <a:srgbClr val="004AAD">
                    <a:alpha val="100000"/>
                  </a:srgbClr>
                </a:gs>
              </a:gsLst>
              <a:lin ang="0"/>
            </a:gradFill>
          </p:spPr>
          <p:txBody>
            <a:bodyPr/>
            <a:lstStyle/>
            <a:p>
              <a:endParaRPr lang="en-US"/>
            </a:p>
          </p:txBody>
        </p:sp>
        <p:sp>
          <p:nvSpPr>
            <p:cNvPr id="28" name="TextBox 28"/>
            <p:cNvSpPr txBox="1"/>
            <p:nvPr/>
          </p:nvSpPr>
          <p:spPr>
            <a:xfrm>
              <a:off x="139700" y="101600"/>
              <a:ext cx="533400" cy="571500"/>
            </a:xfrm>
            <a:prstGeom prst="rect">
              <a:avLst/>
            </a:prstGeom>
          </p:spPr>
          <p:txBody>
            <a:bodyPr lIns="50800" tIns="50800" rIns="50800" bIns="50800" rtlCol="0" anchor="ctr"/>
            <a:lstStyle/>
            <a:p>
              <a:pPr algn="ctr">
                <a:lnSpc>
                  <a:spcPts val="2659"/>
                </a:lnSpc>
                <a:spcBef>
                  <a:spcPct val="0"/>
                </a:spcBef>
              </a:pPr>
              <a:endParaRPr/>
            </a:p>
          </p:txBody>
        </p:sp>
      </p:grpSp>
      <p:sp>
        <p:nvSpPr>
          <p:cNvPr id="29" name="Freeform 29"/>
          <p:cNvSpPr/>
          <p:nvPr/>
        </p:nvSpPr>
        <p:spPr>
          <a:xfrm>
            <a:off x="3764551" y="2540117"/>
            <a:ext cx="645674" cy="737913"/>
          </a:xfrm>
          <a:custGeom>
            <a:avLst/>
            <a:gdLst/>
            <a:ahLst/>
            <a:cxnLst/>
            <a:rect l="l" t="t" r="r" b="b"/>
            <a:pathLst>
              <a:path w="645674" h="737913">
                <a:moveTo>
                  <a:pt x="0" y="0"/>
                </a:moveTo>
                <a:lnTo>
                  <a:pt x="645674" y="0"/>
                </a:lnTo>
                <a:lnTo>
                  <a:pt x="645674" y="737913"/>
                </a:lnTo>
                <a:lnTo>
                  <a:pt x="0" y="7379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0" name="Freeform 30"/>
          <p:cNvSpPr/>
          <p:nvPr/>
        </p:nvSpPr>
        <p:spPr>
          <a:xfrm>
            <a:off x="3725122" y="4353058"/>
            <a:ext cx="724531" cy="724531"/>
          </a:xfrm>
          <a:custGeom>
            <a:avLst/>
            <a:gdLst/>
            <a:ahLst/>
            <a:cxnLst/>
            <a:rect l="l" t="t" r="r" b="b"/>
            <a:pathLst>
              <a:path w="724531" h="724531">
                <a:moveTo>
                  <a:pt x="0" y="0"/>
                </a:moveTo>
                <a:lnTo>
                  <a:pt x="724531" y="0"/>
                </a:lnTo>
                <a:lnTo>
                  <a:pt x="724531" y="724531"/>
                </a:lnTo>
                <a:lnTo>
                  <a:pt x="0" y="7245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1" name="Freeform 31"/>
          <p:cNvSpPr/>
          <p:nvPr/>
        </p:nvSpPr>
        <p:spPr>
          <a:xfrm>
            <a:off x="3872064" y="6963572"/>
            <a:ext cx="615816" cy="615816"/>
          </a:xfrm>
          <a:custGeom>
            <a:avLst/>
            <a:gdLst/>
            <a:ahLst/>
            <a:cxnLst/>
            <a:rect l="l" t="t" r="r" b="b"/>
            <a:pathLst>
              <a:path w="615816" h="615816">
                <a:moveTo>
                  <a:pt x="0" y="0"/>
                </a:moveTo>
                <a:lnTo>
                  <a:pt x="615816" y="0"/>
                </a:lnTo>
                <a:lnTo>
                  <a:pt x="615816" y="615816"/>
                </a:lnTo>
                <a:lnTo>
                  <a:pt x="0" y="6158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2" name="TextBox 32"/>
          <p:cNvSpPr txBox="1"/>
          <p:nvPr/>
        </p:nvSpPr>
        <p:spPr>
          <a:xfrm>
            <a:off x="3649937" y="704842"/>
            <a:ext cx="10317585" cy="3209925"/>
          </a:xfrm>
          <a:prstGeom prst="rect">
            <a:avLst/>
          </a:prstGeom>
        </p:spPr>
        <p:txBody>
          <a:bodyPr lIns="0" tIns="0" rIns="0" bIns="0" rtlCol="0" anchor="t">
            <a:spAutoFit/>
          </a:bodyPr>
          <a:lstStyle/>
          <a:p>
            <a:pPr algn="ctr">
              <a:lnSpc>
                <a:spcPts val="6299"/>
              </a:lnSpc>
            </a:pPr>
            <a:r>
              <a:rPr lang="en-US" sz="4500">
                <a:solidFill>
                  <a:srgbClr val="004AAD"/>
                </a:solidFill>
                <a:latin typeface="Poppins Ultra-Bold"/>
              </a:rPr>
              <a:t>Fitness Checks</a:t>
            </a:r>
          </a:p>
          <a:p>
            <a:pPr algn="ctr">
              <a:lnSpc>
                <a:spcPts val="6299"/>
              </a:lnSpc>
            </a:pPr>
            <a:endParaRPr lang="en-US" sz="4500">
              <a:solidFill>
                <a:srgbClr val="004AAD"/>
              </a:solidFill>
              <a:latin typeface="Poppins Ultra-Bold"/>
            </a:endParaRPr>
          </a:p>
          <a:p>
            <a:pPr algn="ctr">
              <a:lnSpc>
                <a:spcPts val="6299"/>
              </a:lnSpc>
            </a:pPr>
            <a:endParaRPr lang="en-US" sz="4500">
              <a:solidFill>
                <a:srgbClr val="004AAD"/>
              </a:solidFill>
              <a:latin typeface="Poppins Ultra-Bold"/>
            </a:endParaRPr>
          </a:p>
          <a:p>
            <a:pPr algn="ctr">
              <a:lnSpc>
                <a:spcPts val="6299"/>
              </a:lnSpc>
              <a:spcBef>
                <a:spcPct val="0"/>
              </a:spcBef>
            </a:pPr>
            <a:endParaRPr lang="en-US" sz="4500">
              <a:solidFill>
                <a:srgbClr val="004AAD"/>
              </a:solidFill>
              <a:latin typeface="Poppins Ultra-Bold"/>
            </a:endParaRPr>
          </a:p>
        </p:txBody>
      </p:sp>
      <p:sp>
        <p:nvSpPr>
          <p:cNvPr id="33" name="TextBox 33"/>
          <p:cNvSpPr txBox="1"/>
          <p:nvPr/>
        </p:nvSpPr>
        <p:spPr>
          <a:xfrm>
            <a:off x="4871994" y="2209379"/>
            <a:ext cx="10492482" cy="2289464"/>
          </a:xfrm>
          <a:prstGeom prst="rect">
            <a:avLst/>
          </a:prstGeom>
        </p:spPr>
        <p:txBody>
          <a:bodyPr lIns="0" tIns="0" rIns="0" bIns="0" rtlCol="0" anchor="t">
            <a:spAutoFit/>
          </a:bodyPr>
          <a:lstStyle/>
          <a:p>
            <a:pPr algn="just">
              <a:lnSpc>
                <a:spcPts val="3662"/>
              </a:lnSpc>
            </a:pPr>
            <a:endParaRPr dirty="0"/>
          </a:p>
          <a:p>
            <a:pPr algn="just">
              <a:lnSpc>
                <a:spcPts val="3662"/>
              </a:lnSpc>
            </a:pPr>
            <a:r>
              <a:rPr lang="en-US" sz="2615" dirty="0">
                <a:solidFill>
                  <a:srgbClr val="FFFFFF"/>
                </a:solidFill>
                <a:latin typeface="Poppins Bold"/>
              </a:rPr>
              <a:t>When are fitness checks conducted?</a:t>
            </a:r>
          </a:p>
          <a:p>
            <a:pPr algn="just">
              <a:lnSpc>
                <a:spcPts val="3662"/>
              </a:lnSpc>
            </a:pPr>
            <a:endParaRPr lang="en-US" sz="2615" dirty="0">
              <a:solidFill>
                <a:srgbClr val="FFFFFF"/>
              </a:solidFill>
              <a:latin typeface="Poppins Bold"/>
            </a:endParaRPr>
          </a:p>
          <a:p>
            <a:pPr algn="just">
              <a:lnSpc>
                <a:spcPts val="3662"/>
              </a:lnSpc>
            </a:pPr>
            <a:endParaRPr lang="en-US" sz="2615" dirty="0">
              <a:solidFill>
                <a:srgbClr val="FFFFFF"/>
              </a:solidFill>
              <a:latin typeface="Poppins Bold"/>
            </a:endParaRPr>
          </a:p>
          <a:p>
            <a:pPr algn="just">
              <a:lnSpc>
                <a:spcPts val="3662"/>
              </a:lnSpc>
              <a:spcBef>
                <a:spcPct val="0"/>
              </a:spcBef>
            </a:pPr>
            <a:endParaRPr lang="en-US" sz="2615" dirty="0">
              <a:solidFill>
                <a:srgbClr val="FFFFFF"/>
              </a:solidFill>
              <a:latin typeface="Poppins Bold"/>
            </a:endParaRPr>
          </a:p>
        </p:txBody>
      </p:sp>
      <p:sp>
        <p:nvSpPr>
          <p:cNvPr id="34" name="TextBox 34"/>
          <p:cNvSpPr txBox="1"/>
          <p:nvPr/>
        </p:nvSpPr>
        <p:spPr>
          <a:xfrm>
            <a:off x="4884493" y="4411134"/>
            <a:ext cx="8727562" cy="877801"/>
          </a:xfrm>
          <a:prstGeom prst="rect">
            <a:avLst/>
          </a:prstGeom>
        </p:spPr>
        <p:txBody>
          <a:bodyPr lIns="0" tIns="0" rIns="0" bIns="0" rtlCol="0" anchor="t">
            <a:spAutoFit/>
          </a:bodyPr>
          <a:lstStyle/>
          <a:p>
            <a:pPr>
              <a:lnSpc>
                <a:spcPts val="3413"/>
              </a:lnSpc>
            </a:pPr>
            <a:r>
              <a:rPr lang="en-US" sz="2437">
                <a:solidFill>
                  <a:srgbClr val="FFFFFF"/>
                </a:solidFill>
                <a:latin typeface="Poppins Bold"/>
              </a:rPr>
              <a:t>Do I schedule a special day to do fitness checks?</a:t>
            </a:r>
          </a:p>
          <a:p>
            <a:pPr algn="just">
              <a:lnSpc>
                <a:spcPts val="3413"/>
              </a:lnSpc>
              <a:spcBef>
                <a:spcPct val="0"/>
              </a:spcBef>
            </a:pPr>
            <a:endParaRPr lang="en-US" sz="2437">
              <a:solidFill>
                <a:srgbClr val="FFFFFF"/>
              </a:solidFill>
              <a:latin typeface="Poppins Bold"/>
            </a:endParaRPr>
          </a:p>
        </p:txBody>
      </p:sp>
      <p:sp>
        <p:nvSpPr>
          <p:cNvPr id="35" name="TextBox 35"/>
          <p:cNvSpPr txBox="1"/>
          <p:nvPr/>
        </p:nvSpPr>
        <p:spPr>
          <a:xfrm>
            <a:off x="4678256" y="3464239"/>
            <a:ext cx="10523639" cy="1701817"/>
          </a:xfrm>
          <a:prstGeom prst="rect">
            <a:avLst/>
          </a:prstGeom>
        </p:spPr>
        <p:txBody>
          <a:bodyPr lIns="0" tIns="0" rIns="0" bIns="0" rtlCol="0" anchor="t">
            <a:spAutoFit/>
          </a:bodyPr>
          <a:lstStyle/>
          <a:p>
            <a:pPr>
              <a:lnSpc>
                <a:spcPts val="3324"/>
              </a:lnSpc>
            </a:pPr>
            <a:r>
              <a:rPr lang="en-US" sz="2374" dirty="0">
                <a:solidFill>
                  <a:srgbClr val="000000"/>
                </a:solidFill>
                <a:latin typeface="Poppins Medium"/>
              </a:rPr>
              <a:t>Fitness checks are conducted within the first two weeks of a session of SAIL classes.</a:t>
            </a:r>
          </a:p>
          <a:p>
            <a:pPr>
              <a:lnSpc>
                <a:spcPts val="3324"/>
              </a:lnSpc>
            </a:pPr>
            <a:endParaRPr lang="en-US" sz="2374" dirty="0">
              <a:solidFill>
                <a:srgbClr val="000000"/>
              </a:solidFill>
              <a:latin typeface="Poppins Medium"/>
            </a:endParaRPr>
          </a:p>
          <a:p>
            <a:pPr>
              <a:lnSpc>
                <a:spcPts val="3324"/>
              </a:lnSpc>
              <a:spcBef>
                <a:spcPct val="0"/>
              </a:spcBef>
            </a:pPr>
            <a:endParaRPr lang="en-US" sz="2374" dirty="0">
              <a:solidFill>
                <a:srgbClr val="000000"/>
              </a:solidFill>
              <a:latin typeface="Poppins Medium"/>
            </a:endParaRPr>
          </a:p>
        </p:txBody>
      </p:sp>
      <p:sp>
        <p:nvSpPr>
          <p:cNvPr id="36" name="TextBox 36"/>
          <p:cNvSpPr txBox="1"/>
          <p:nvPr/>
        </p:nvSpPr>
        <p:spPr>
          <a:xfrm>
            <a:off x="4714778" y="5254152"/>
            <a:ext cx="10846554" cy="1692771"/>
          </a:xfrm>
          <a:prstGeom prst="rect">
            <a:avLst/>
          </a:prstGeom>
        </p:spPr>
        <p:txBody>
          <a:bodyPr wrap="square" lIns="0" tIns="0" rIns="0" bIns="0" rtlCol="0" anchor="t">
            <a:spAutoFit/>
          </a:bodyPr>
          <a:lstStyle/>
          <a:p>
            <a:pPr>
              <a:lnSpc>
                <a:spcPts val="3324"/>
              </a:lnSpc>
            </a:pPr>
            <a:r>
              <a:rPr lang="en-US" sz="2374" dirty="0">
                <a:solidFill>
                  <a:srgbClr val="000000"/>
                </a:solidFill>
                <a:latin typeface="Poppins Medium"/>
              </a:rPr>
              <a:t>It is suggested that fitness checks be scheduled to be completed before the actual class instruction begins. (This is also a good time to request the </a:t>
            </a:r>
            <a:r>
              <a:rPr lang="en-US" sz="2374" b="1" dirty="0">
                <a:solidFill>
                  <a:srgbClr val="000000"/>
                </a:solidFill>
                <a:latin typeface="Poppins Medium"/>
              </a:rPr>
              <a:t>participant information survey</a:t>
            </a:r>
            <a:r>
              <a:rPr lang="en-US" sz="2374" dirty="0">
                <a:solidFill>
                  <a:srgbClr val="000000"/>
                </a:solidFill>
                <a:latin typeface="Poppins Medium"/>
              </a:rPr>
              <a:t> be completed.)</a:t>
            </a:r>
          </a:p>
          <a:p>
            <a:pPr>
              <a:lnSpc>
                <a:spcPts val="3324"/>
              </a:lnSpc>
              <a:spcBef>
                <a:spcPct val="0"/>
              </a:spcBef>
            </a:pPr>
            <a:endParaRPr lang="en-US" sz="2374" dirty="0">
              <a:solidFill>
                <a:srgbClr val="000000"/>
              </a:solidFill>
              <a:latin typeface="Poppins Medium"/>
            </a:endParaRPr>
          </a:p>
        </p:txBody>
      </p:sp>
      <p:sp>
        <p:nvSpPr>
          <p:cNvPr id="37" name="TextBox 37"/>
          <p:cNvSpPr txBox="1"/>
          <p:nvPr/>
        </p:nvSpPr>
        <p:spPr>
          <a:xfrm>
            <a:off x="4744002" y="6875243"/>
            <a:ext cx="10989848" cy="1300153"/>
          </a:xfrm>
          <a:prstGeom prst="rect">
            <a:avLst/>
          </a:prstGeom>
        </p:spPr>
        <p:txBody>
          <a:bodyPr wrap="square" lIns="0" tIns="0" rIns="0" bIns="0" rtlCol="0" anchor="t">
            <a:spAutoFit/>
          </a:bodyPr>
          <a:lstStyle/>
          <a:p>
            <a:pPr>
              <a:lnSpc>
                <a:spcPts val="3413"/>
              </a:lnSpc>
            </a:pPr>
            <a:r>
              <a:rPr lang="en-US" sz="2437" b="1" dirty="0">
                <a:solidFill>
                  <a:srgbClr val="FFFFFF"/>
                </a:solidFill>
                <a:latin typeface="Poppins"/>
              </a:rPr>
              <a:t>W</a:t>
            </a:r>
            <a:r>
              <a:rPr lang="en-US" sz="2437" dirty="0">
                <a:solidFill>
                  <a:srgbClr val="FFFFFF"/>
                </a:solidFill>
                <a:latin typeface="Poppins Bold"/>
              </a:rPr>
              <a:t>hat if someone does not attend the scheduled day for fitness checks, can I do make-up fitness checks before class? After class?</a:t>
            </a:r>
          </a:p>
          <a:p>
            <a:pPr algn="just">
              <a:lnSpc>
                <a:spcPts val="3413"/>
              </a:lnSpc>
              <a:spcBef>
                <a:spcPct val="0"/>
              </a:spcBef>
            </a:pPr>
            <a:endParaRPr lang="en-US" sz="2437" dirty="0">
              <a:solidFill>
                <a:srgbClr val="FFFFFF"/>
              </a:solidFill>
              <a:latin typeface="Poppins Bold"/>
            </a:endParaRPr>
          </a:p>
        </p:txBody>
      </p:sp>
      <p:sp>
        <p:nvSpPr>
          <p:cNvPr id="38" name="TextBox 38"/>
          <p:cNvSpPr txBox="1"/>
          <p:nvPr/>
        </p:nvSpPr>
        <p:spPr>
          <a:xfrm>
            <a:off x="4744005" y="7855654"/>
            <a:ext cx="10620471" cy="2123299"/>
          </a:xfrm>
          <a:prstGeom prst="rect">
            <a:avLst/>
          </a:prstGeom>
        </p:spPr>
        <p:txBody>
          <a:bodyPr wrap="square" lIns="0" tIns="0" rIns="0" bIns="0" rtlCol="0" anchor="t">
            <a:spAutoFit/>
          </a:bodyPr>
          <a:lstStyle/>
          <a:p>
            <a:pPr algn="just">
              <a:lnSpc>
                <a:spcPts val="3324"/>
              </a:lnSpc>
            </a:pPr>
            <a:r>
              <a:rPr lang="en-US" sz="2374" dirty="0">
                <a:solidFill>
                  <a:srgbClr val="000000"/>
                </a:solidFill>
                <a:latin typeface="Poppins Medium"/>
              </a:rPr>
              <a:t>Yes, make-up fitness checks are allowed for up to the first two weeks of the session start date. It is suggested to conduct fitness checks before class as the participant could be fatigued after the class which would affect their scores.</a:t>
            </a:r>
          </a:p>
          <a:p>
            <a:pPr algn="just">
              <a:lnSpc>
                <a:spcPts val="3324"/>
              </a:lnSpc>
              <a:spcBef>
                <a:spcPct val="0"/>
              </a:spcBef>
            </a:pPr>
            <a:endParaRPr lang="en-US" sz="2374" dirty="0">
              <a:solidFill>
                <a:srgbClr val="000000"/>
              </a:solidFill>
              <a:latin typeface="Poppins Medium"/>
            </a:endParaRPr>
          </a:p>
        </p:txBody>
      </p:sp>
      <p:sp>
        <p:nvSpPr>
          <p:cNvPr id="39" name="TextBox 39"/>
          <p:cNvSpPr txBox="1"/>
          <p:nvPr/>
        </p:nvSpPr>
        <p:spPr>
          <a:xfrm>
            <a:off x="4994685" y="1705232"/>
            <a:ext cx="7953454" cy="383858"/>
          </a:xfrm>
          <a:prstGeom prst="rect">
            <a:avLst/>
          </a:prstGeom>
        </p:spPr>
        <p:txBody>
          <a:bodyPr lIns="0" tIns="0" rIns="0" bIns="0" rtlCol="0" anchor="t">
            <a:spAutoFit/>
          </a:bodyPr>
          <a:lstStyle/>
          <a:p>
            <a:pPr algn="ctr">
              <a:lnSpc>
                <a:spcPts val="3117"/>
              </a:lnSpc>
              <a:spcBef>
                <a:spcPct val="0"/>
              </a:spcBef>
            </a:pPr>
            <a:r>
              <a:rPr lang="en-US" sz="2226" u="sng">
                <a:solidFill>
                  <a:srgbClr val="000000"/>
                </a:solidFill>
                <a:latin typeface="Canva Sans"/>
                <a:hlinkClick r:id="rId8" tooltip="https://www.novafallsprevention.com/resource-materials"/>
              </a:rPr>
              <a:t>https://www.novafallsprevention.com/resource-materials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514600" y="2095500"/>
            <a:ext cx="12957200" cy="6572616"/>
          </a:xfrm>
          <a:custGeom>
            <a:avLst/>
            <a:gdLst/>
            <a:ahLst/>
            <a:cxnLst/>
            <a:rect l="l" t="t" r="r" b="b"/>
            <a:pathLst>
              <a:path w="12957200" h="6572616">
                <a:moveTo>
                  <a:pt x="0" y="0"/>
                </a:moveTo>
                <a:lnTo>
                  <a:pt x="12957200" y="0"/>
                </a:lnTo>
                <a:lnTo>
                  <a:pt x="12957200" y="6572616"/>
                </a:lnTo>
                <a:lnTo>
                  <a:pt x="0" y="6572616"/>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3420798" y="572109"/>
            <a:ext cx="10317585" cy="767518"/>
          </a:xfrm>
          <a:prstGeom prst="rect">
            <a:avLst/>
          </a:prstGeom>
        </p:spPr>
        <p:txBody>
          <a:bodyPr lIns="0" tIns="0" rIns="0" bIns="0" rtlCol="0" anchor="t">
            <a:spAutoFit/>
          </a:bodyPr>
          <a:lstStyle/>
          <a:p>
            <a:pPr algn="ctr">
              <a:lnSpc>
                <a:spcPts val="6299"/>
              </a:lnSpc>
              <a:spcBef>
                <a:spcPct val="0"/>
              </a:spcBef>
            </a:pPr>
            <a:r>
              <a:rPr lang="en-US" sz="4500" dirty="0">
                <a:solidFill>
                  <a:srgbClr val="FF0000"/>
                </a:solidFill>
                <a:latin typeface="Poppins Bold"/>
              </a:rPr>
              <a:t>Sample Fitness Check</a:t>
            </a:r>
          </a:p>
        </p:txBody>
      </p:sp>
      <p:sp>
        <p:nvSpPr>
          <p:cNvPr id="4" name="TextBox 3"/>
          <p:cNvSpPr txBox="1"/>
          <p:nvPr/>
        </p:nvSpPr>
        <p:spPr>
          <a:xfrm>
            <a:off x="5791200" y="3619500"/>
            <a:ext cx="5334000" cy="384721"/>
          </a:xfrm>
          <a:prstGeom prst="rect">
            <a:avLst/>
          </a:prstGeom>
          <a:noFill/>
        </p:spPr>
        <p:txBody>
          <a:bodyPr wrap="square" rtlCol="0">
            <a:spAutoFit/>
          </a:bodyPr>
          <a:lstStyle/>
          <a:p>
            <a:r>
              <a:rPr lang="en-US" sz="1900" b="1" dirty="0">
                <a:solidFill>
                  <a:schemeClr val="accent2"/>
                </a:solidFill>
              </a:rPr>
              <a:t>Chronological number on attendance sheet (1, 2, 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100990" y="2552700"/>
            <a:ext cx="12957200" cy="6572616"/>
          </a:xfrm>
          <a:custGeom>
            <a:avLst/>
            <a:gdLst/>
            <a:ahLst/>
            <a:cxnLst/>
            <a:rect l="l" t="t" r="r" b="b"/>
            <a:pathLst>
              <a:path w="12957200" h="6572616">
                <a:moveTo>
                  <a:pt x="0" y="0"/>
                </a:moveTo>
                <a:lnTo>
                  <a:pt x="12957200" y="0"/>
                </a:lnTo>
                <a:lnTo>
                  <a:pt x="12957200" y="6572616"/>
                </a:lnTo>
                <a:lnTo>
                  <a:pt x="0" y="6572616"/>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3420798" y="572109"/>
            <a:ext cx="10317585" cy="767518"/>
          </a:xfrm>
          <a:prstGeom prst="rect">
            <a:avLst/>
          </a:prstGeom>
        </p:spPr>
        <p:txBody>
          <a:bodyPr lIns="0" tIns="0" rIns="0" bIns="0" rtlCol="0" anchor="t">
            <a:spAutoFit/>
          </a:bodyPr>
          <a:lstStyle/>
          <a:p>
            <a:pPr algn="ctr">
              <a:lnSpc>
                <a:spcPts val="6299"/>
              </a:lnSpc>
              <a:spcBef>
                <a:spcPct val="0"/>
              </a:spcBef>
            </a:pPr>
            <a:r>
              <a:rPr lang="en-US" sz="4500" dirty="0">
                <a:solidFill>
                  <a:srgbClr val="FF0000"/>
                </a:solidFill>
                <a:latin typeface="Poppins Bold"/>
              </a:rPr>
              <a:t>Fitness Check submission</a:t>
            </a:r>
          </a:p>
        </p:txBody>
      </p:sp>
      <p:sp>
        <p:nvSpPr>
          <p:cNvPr id="4" name="TextBox 4"/>
          <p:cNvSpPr txBox="1"/>
          <p:nvPr/>
        </p:nvSpPr>
        <p:spPr>
          <a:xfrm>
            <a:off x="2003647" y="1595172"/>
            <a:ext cx="13738383" cy="872034"/>
          </a:xfrm>
          <a:prstGeom prst="rect">
            <a:avLst/>
          </a:prstGeom>
        </p:spPr>
        <p:txBody>
          <a:bodyPr lIns="0" tIns="0" rIns="0" bIns="0" rtlCol="0" anchor="t">
            <a:spAutoFit/>
          </a:bodyPr>
          <a:lstStyle/>
          <a:p>
            <a:pPr>
              <a:lnSpc>
                <a:spcPts val="3359"/>
              </a:lnSpc>
              <a:spcBef>
                <a:spcPct val="0"/>
              </a:spcBef>
            </a:pPr>
            <a:r>
              <a:rPr lang="en-US" sz="2399" dirty="0">
                <a:solidFill>
                  <a:srgbClr val="FF0000"/>
                </a:solidFill>
                <a:latin typeface="Poppins"/>
              </a:rPr>
              <a:t>Before you hand the fitness check in, black out the name and just have the chronological number visible on all documents. It should look like this:</a:t>
            </a:r>
          </a:p>
        </p:txBody>
      </p:sp>
      <p:sp>
        <p:nvSpPr>
          <p:cNvPr id="5" name="TextBox 4"/>
          <p:cNvSpPr txBox="1"/>
          <p:nvPr/>
        </p:nvSpPr>
        <p:spPr>
          <a:xfrm>
            <a:off x="5334000" y="4076700"/>
            <a:ext cx="5334000" cy="384721"/>
          </a:xfrm>
          <a:prstGeom prst="rect">
            <a:avLst/>
          </a:prstGeom>
          <a:noFill/>
        </p:spPr>
        <p:txBody>
          <a:bodyPr wrap="square" rtlCol="0">
            <a:spAutoFit/>
          </a:bodyPr>
          <a:lstStyle/>
          <a:p>
            <a:r>
              <a:rPr lang="en-US" sz="1900" b="1" dirty="0">
                <a:solidFill>
                  <a:schemeClr val="accent2"/>
                </a:solidFill>
              </a:rPr>
              <a:t>Chronological number on attendance sheet (1, 2, 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229</Words>
  <Application>Microsoft Office PowerPoint</Application>
  <PresentationFormat>Custom</PresentationFormat>
  <Paragraphs>24</Paragraphs>
  <Slides>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Poppins Ultra-Bold</vt:lpstr>
      <vt:lpstr>Poppins Bold</vt:lpstr>
      <vt:lpstr>Arial</vt:lpstr>
      <vt:lpstr>Calibri</vt:lpstr>
      <vt:lpstr>Poppins Semi-Bold</vt:lpstr>
      <vt:lpstr>Poppins Medium</vt:lpstr>
      <vt:lpstr>Canva Sans</vt:lpstr>
      <vt:lpstr>Poppins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NVFPA Data Collection Presentation</dc:title>
  <dc:creator>Administrator</dc:creator>
  <cp:lastModifiedBy>LeeAnne Kaniut</cp:lastModifiedBy>
  <cp:revision>5</cp:revision>
  <dcterms:created xsi:type="dcterms:W3CDTF">2006-08-16T00:00:00Z</dcterms:created>
  <dcterms:modified xsi:type="dcterms:W3CDTF">2023-10-03T18:03:48Z</dcterms:modified>
  <dc:identifier>DAFrzq7QA9Q</dc:identifier>
</cp:coreProperties>
</file>