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Bold" panose="00000800000000000000" charset="0"/>
      <p:regular r:id="rId17"/>
    </p:embeddedFont>
    <p:embeddedFont>
      <p:font typeface="Poppins Medium" panose="00000600000000000000" pitchFamily="2" charset="0"/>
      <p:regular r:id="rId18"/>
      <p:italic r:id="rId19"/>
    </p:embeddedFont>
    <p:embeddedFont>
      <p:font typeface="Poppins Semi-Bold" panose="020B0604020202020204" charset="0"/>
      <p:regular r:id="rId20"/>
    </p:embeddedFont>
    <p:embeddedFont>
      <p:font typeface="Poppins Ultra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vafallsprevention.com/resource-materials" TargetMode="External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vafallsprevention.com/resource-materials" TargetMode="External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23139" y="435103"/>
            <a:ext cx="1187194" cy="118719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233516" y="9258300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>
                <a:moveTo>
                  <a:pt x="0" y="0"/>
                </a:moveTo>
                <a:lnTo>
                  <a:pt x="889746" y="0"/>
                </a:lnTo>
                <a:lnTo>
                  <a:pt x="889746" y="889746"/>
                </a:lnTo>
                <a:lnTo>
                  <a:pt x="0" y="889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138644" y="166313"/>
            <a:ext cx="1149356" cy="1033529"/>
          </a:xfrm>
          <a:custGeom>
            <a:avLst/>
            <a:gdLst/>
            <a:ahLst/>
            <a:cxnLst/>
            <a:rect l="l" t="t" r="r" b="b"/>
            <a:pathLst>
              <a:path w="1149356" h="1033529">
                <a:moveTo>
                  <a:pt x="0" y="0"/>
                </a:moveTo>
                <a:lnTo>
                  <a:pt x="1149356" y="0"/>
                </a:lnTo>
                <a:lnTo>
                  <a:pt x="1149356" y="1033530"/>
                </a:lnTo>
                <a:lnTo>
                  <a:pt x="0" y="1033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397363" y="2571750"/>
            <a:ext cx="10879424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8199">
                <a:solidFill>
                  <a:srgbClr val="000000"/>
                </a:solidFill>
                <a:latin typeface="Poppins Bold"/>
              </a:rPr>
              <a:t>Pre and Post Survey</a:t>
            </a:r>
          </a:p>
          <a:p>
            <a:pPr algn="ctr">
              <a:lnSpc>
                <a:spcPts val="9839"/>
              </a:lnSpc>
            </a:pPr>
            <a:r>
              <a:rPr lang="en-US" sz="8199">
                <a:solidFill>
                  <a:srgbClr val="000000"/>
                </a:solidFill>
                <a:latin typeface="Poppins Bold"/>
              </a:rPr>
              <a:t>Data Collection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78204" y="286626"/>
            <a:ext cx="4566870" cy="91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15"/>
              </a:lnSpc>
            </a:pPr>
            <a:r>
              <a:rPr lang="en-US" sz="2929">
                <a:solidFill>
                  <a:srgbClr val="000000"/>
                </a:solidFill>
                <a:latin typeface="Poppins Medium"/>
              </a:rPr>
              <a:t>Northern Virginia Falls Prevention Alliance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41446" y="9603695"/>
            <a:ext cx="4497198" cy="42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702">
                <a:solidFill>
                  <a:srgbClr val="000000"/>
                </a:solidFill>
                <a:latin typeface="Poppins Semi-Bold"/>
              </a:rPr>
              <a:t>novafallsprevention.com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82912" y="9328388"/>
            <a:ext cx="3942999" cy="284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19"/>
              </a:lnSpc>
            </a:pPr>
            <a:r>
              <a:rPr lang="en-US" sz="1859">
                <a:solidFill>
                  <a:srgbClr val="000000"/>
                </a:solidFill>
                <a:latin typeface="Poppins"/>
              </a:rPr>
              <a:t>Visit Our Website</a:t>
            </a:r>
          </a:p>
        </p:txBody>
      </p:sp>
      <p:sp>
        <p:nvSpPr>
          <p:cNvPr id="20" name="Freeform 11"/>
          <p:cNvSpPr/>
          <p:nvPr/>
        </p:nvSpPr>
        <p:spPr>
          <a:xfrm>
            <a:off x="3481412" y="5372100"/>
            <a:ext cx="12703316" cy="1722315"/>
          </a:xfrm>
          <a:custGeom>
            <a:avLst/>
            <a:gdLst/>
            <a:ahLst/>
            <a:cxnLst/>
            <a:rect l="l" t="t" r="r" b="b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5"/>
          <p:cNvSpPr txBox="1"/>
          <p:nvPr/>
        </p:nvSpPr>
        <p:spPr>
          <a:xfrm>
            <a:off x="3320564" y="5579232"/>
            <a:ext cx="128778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7"/>
              </a:lnSpc>
            </a:pPr>
            <a:r>
              <a:rPr lang="en-US" sz="4289" dirty="0">
                <a:solidFill>
                  <a:srgbClr val="FFFFFF"/>
                </a:solidFill>
                <a:latin typeface="Poppins Semi-Bold"/>
              </a:rPr>
              <a:t>Marymount University Falls Prevention </a:t>
            </a:r>
          </a:p>
          <a:p>
            <a:pPr algn="ctr">
              <a:lnSpc>
                <a:spcPts val="5147"/>
              </a:lnSpc>
            </a:pPr>
            <a:r>
              <a:rPr lang="en-US" sz="4289" dirty="0">
                <a:solidFill>
                  <a:srgbClr val="FFFFFF"/>
                </a:solidFill>
                <a:latin typeface="Poppins Semi-Bold"/>
              </a:rPr>
              <a:t>Grant Team 2023-2027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51626" y="1580478"/>
            <a:ext cx="7119183" cy="711918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34111" y="747014"/>
            <a:ext cx="2684152" cy="268415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649" y="6321154"/>
            <a:ext cx="1466412" cy="14664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51152" y="2443798"/>
            <a:ext cx="11757809" cy="1010684"/>
            <a:chOff x="0" y="0"/>
            <a:chExt cx="4226214" cy="3767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26214" cy="376705"/>
            </a:xfrm>
            <a:custGeom>
              <a:avLst/>
              <a:gdLst/>
              <a:ahLst/>
              <a:cxnLst/>
              <a:rect l="l" t="t" r="r" b="b"/>
              <a:pathLst>
                <a:path w="4226214" h="376705">
                  <a:moveTo>
                    <a:pt x="0" y="0"/>
                  </a:moveTo>
                  <a:lnTo>
                    <a:pt x="4226214" y="0"/>
                  </a:lnTo>
                  <a:lnTo>
                    <a:pt x="4226214" y="376705"/>
                  </a:lnTo>
                  <a:lnTo>
                    <a:pt x="0" y="376705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420798" y="2282550"/>
            <a:ext cx="1333180" cy="13331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23900" y="23900"/>
              <a:ext cx="765001" cy="765001"/>
            </a:xfrm>
            <a:custGeom>
              <a:avLst/>
              <a:gdLst/>
              <a:ahLst/>
              <a:cxnLst/>
              <a:rect l="l" t="t" r="r" b="b"/>
              <a:pathLst>
                <a:path w="765001" h="765001">
                  <a:moveTo>
                    <a:pt x="435881" y="29481"/>
                  </a:moveTo>
                  <a:lnTo>
                    <a:pt x="735519" y="329119"/>
                  </a:lnTo>
                  <a:cubicBezTo>
                    <a:pt x="765000" y="358600"/>
                    <a:pt x="765000" y="406400"/>
                    <a:pt x="735519" y="435881"/>
                  </a:cubicBezTo>
                  <a:lnTo>
                    <a:pt x="435881" y="735519"/>
                  </a:lnTo>
                  <a:cubicBezTo>
                    <a:pt x="406400" y="765000"/>
                    <a:pt x="358600" y="765000"/>
                    <a:pt x="329119" y="735519"/>
                  </a:cubicBezTo>
                  <a:lnTo>
                    <a:pt x="29481" y="435881"/>
                  </a:lnTo>
                  <a:cubicBezTo>
                    <a:pt x="0" y="406400"/>
                    <a:pt x="0" y="358600"/>
                    <a:pt x="29481" y="329119"/>
                  </a:cubicBezTo>
                  <a:lnTo>
                    <a:pt x="329119" y="29481"/>
                  </a:lnTo>
                  <a:cubicBezTo>
                    <a:pt x="358600" y="0"/>
                    <a:pt x="406400" y="0"/>
                    <a:pt x="435881" y="29481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87388" y="4371230"/>
            <a:ext cx="11921573" cy="688189"/>
            <a:chOff x="0" y="0"/>
            <a:chExt cx="4287252" cy="2565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87253" cy="256504"/>
            </a:xfrm>
            <a:custGeom>
              <a:avLst/>
              <a:gdLst/>
              <a:ahLst/>
              <a:cxnLst/>
              <a:rect l="l" t="t" r="r" b="b"/>
              <a:pathLst>
                <a:path w="4287253" h="256504">
                  <a:moveTo>
                    <a:pt x="0" y="0"/>
                  </a:moveTo>
                  <a:lnTo>
                    <a:pt x="4287253" y="0"/>
                  </a:lnTo>
                  <a:lnTo>
                    <a:pt x="4287253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420798" y="4048734"/>
            <a:ext cx="1333180" cy="133318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23900" y="23900"/>
              <a:ext cx="765001" cy="765001"/>
            </a:xfrm>
            <a:custGeom>
              <a:avLst/>
              <a:gdLst/>
              <a:ahLst/>
              <a:cxnLst/>
              <a:rect l="l" t="t" r="r" b="b"/>
              <a:pathLst>
                <a:path w="765001" h="765001">
                  <a:moveTo>
                    <a:pt x="435881" y="29481"/>
                  </a:moveTo>
                  <a:lnTo>
                    <a:pt x="735519" y="329119"/>
                  </a:lnTo>
                  <a:cubicBezTo>
                    <a:pt x="765000" y="358600"/>
                    <a:pt x="765000" y="406400"/>
                    <a:pt x="735519" y="435881"/>
                  </a:cubicBezTo>
                  <a:lnTo>
                    <a:pt x="435881" y="735519"/>
                  </a:lnTo>
                  <a:cubicBezTo>
                    <a:pt x="406400" y="765000"/>
                    <a:pt x="358600" y="765000"/>
                    <a:pt x="329119" y="735519"/>
                  </a:cubicBezTo>
                  <a:lnTo>
                    <a:pt x="29481" y="435881"/>
                  </a:lnTo>
                  <a:cubicBezTo>
                    <a:pt x="0" y="406400"/>
                    <a:pt x="0" y="358600"/>
                    <a:pt x="29481" y="329119"/>
                  </a:cubicBezTo>
                  <a:lnTo>
                    <a:pt x="329119" y="29481"/>
                  </a:lnTo>
                  <a:cubicBezTo>
                    <a:pt x="358600" y="0"/>
                    <a:pt x="406400" y="0"/>
                    <a:pt x="435881" y="29481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58417" y="6201137"/>
            <a:ext cx="11950544" cy="883100"/>
            <a:chOff x="0" y="0"/>
            <a:chExt cx="4298050" cy="3291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98050" cy="329152"/>
            </a:xfrm>
            <a:custGeom>
              <a:avLst/>
              <a:gdLst/>
              <a:ahLst/>
              <a:cxnLst/>
              <a:rect l="l" t="t" r="r" b="b"/>
              <a:pathLst>
                <a:path w="4298050" h="329152">
                  <a:moveTo>
                    <a:pt x="0" y="0"/>
                  </a:moveTo>
                  <a:lnTo>
                    <a:pt x="4298050" y="0"/>
                  </a:lnTo>
                  <a:lnTo>
                    <a:pt x="4298050" y="329152"/>
                  </a:lnTo>
                  <a:lnTo>
                    <a:pt x="0" y="329152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362857" y="5975419"/>
            <a:ext cx="1333180" cy="133318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23900" y="23900"/>
              <a:ext cx="765001" cy="765001"/>
            </a:xfrm>
            <a:custGeom>
              <a:avLst/>
              <a:gdLst/>
              <a:ahLst/>
              <a:cxnLst/>
              <a:rect l="l" t="t" r="r" b="b"/>
              <a:pathLst>
                <a:path w="765001" h="765001">
                  <a:moveTo>
                    <a:pt x="435881" y="29481"/>
                  </a:moveTo>
                  <a:lnTo>
                    <a:pt x="735519" y="329119"/>
                  </a:lnTo>
                  <a:cubicBezTo>
                    <a:pt x="765000" y="358600"/>
                    <a:pt x="765000" y="406400"/>
                    <a:pt x="735519" y="435881"/>
                  </a:cubicBezTo>
                  <a:lnTo>
                    <a:pt x="435881" y="735519"/>
                  </a:lnTo>
                  <a:cubicBezTo>
                    <a:pt x="406400" y="765000"/>
                    <a:pt x="358600" y="765000"/>
                    <a:pt x="329119" y="735519"/>
                  </a:cubicBezTo>
                  <a:lnTo>
                    <a:pt x="29481" y="435881"/>
                  </a:lnTo>
                  <a:cubicBezTo>
                    <a:pt x="0" y="406400"/>
                    <a:pt x="0" y="358600"/>
                    <a:pt x="29481" y="329119"/>
                  </a:cubicBezTo>
                  <a:lnTo>
                    <a:pt x="329119" y="29481"/>
                  </a:lnTo>
                  <a:cubicBezTo>
                    <a:pt x="358600" y="0"/>
                    <a:pt x="406400" y="0"/>
                    <a:pt x="435881" y="29481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3764551" y="2540117"/>
            <a:ext cx="645674" cy="737913"/>
          </a:xfrm>
          <a:custGeom>
            <a:avLst/>
            <a:gdLst/>
            <a:ahLst/>
            <a:cxnLst/>
            <a:rect l="l" t="t" r="r" b="b"/>
            <a:pathLst>
              <a:path w="645674" h="737913">
                <a:moveTo>
                  <a:pt x="0" y="0"/>
                </a:moveTo>
                <a:lnTo>
                  <a:pt x="645674" y="0"/>
                </a:lnTo>
                <a:lnTo>
                  <a:pt x="645674" y="737913"/>
                </a:lnTo>
                <a:lnTo>
                  <a:pt x="0" y="737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3725122" y="4353058"/>
            <a:ext cx="724531" cy="724531"/>
          </a:xfrm>
          <a:custGeom>
            <a:avLst/>
            <a:gdLst/>
            <a:ahLst/>
            <a:cxnLst/>
            <a:rect l="l" t="t" r="r" b="b"/>
            <a:pathLst>
              <a:path w="724531" h="724531">
                <a:moveTo>
                  <a:pt x="0" y="0"/>
                </a:moveTo>
                <a:lnTo>
                  <a:pt x="724531" y="0"/>
                </a:lnTo>
                <a:lnTo>
                  <a:pt x="724531" y="724531"/>
                </a:lnTo>
                <a:lnTo>
                  <a:pt x="0" y="724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3635336" y="6334779"/>
            <a:ext cx="615816" cy="615816"/>
          </a:xfrm>
          <a:custGeom>
            <a:avLst/>
            <a:gdLst/>
            <a:ahLst/>
            <a:cxnLst/>
            <a:rect l="l" t="t" r="r" b="b"/>
            <a:pathLst>
              <a:path w="615816" h="615816">
                <a:moveTo>
                  <a:pt x="0" y="0"/>
                </a:moveTo>
                <a:lnTo>
                  <a:pt x="615816" y="0"/>
                </a:lnTo>
                <a:lnTo>
                  <a:pt x="615816" y="615816"/>
                </a:lnTo>
                <a:lnTo>
                  <a:pt x="0" y="615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3920486" y="-123825"/>
            <a:ext cx="11624314" cy="3999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4AAD"/>
                </a:solidFill>
                <a:latin typeface="Poppins Ultra-Bold"/>
              </a:rPr>
              <a:t>                Participant Information Form</a:t>
            </a:r>
          </a:p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4AAD"/>
                </a:solidFill>
                <a:latin typeface="Poppins Ultra-Bold"/>
              </a:rPr>
              <a:t>                (aka pre-survey)</a:t>
            </a:r>
          </a:p>
          <a:p>
            <a:pPr algn="ctr">
              <a:lnSpc>
                <a:spcPts val="6299"/>
              </a:lnSpc>
            </a:pPr>
            <a:endParaRPr lang="en-US" sz="4500" dirty="0">
              <a:solidFill>
                <a:srgbClr val="004AAD"/>
              </a:solidFill>
              <a:latin typeface="Poppins Ultra-Bold"/>
            </a:endParaRPr>
          </a:p>
          <a:p>
            <a:pPr algn="ctr">
              <a:lnSpc>
                <a:spcPts val="6299"/>
              </a:lnSpc>
            </a:pPr>
            <a:endParaRPr lang="en-US" sz="4500" dirty="0">
              <a:solidFill>
                <a:srgbClr val="004AAD"/>
              </a:solidFill>
              <a:latin typeface="Poppins Ultra-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500" dirty="0">
              <a:solidFill>
                <a:srgbClr val="004AAD"/>
              </a:solidFill>
              <a:latin typeface="Poppins Ultra-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915650" y="2022415"/>
            <a:ext cx="10492482" cy="2289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2"/>
              </a:lnSpc>
            </a:pPr>
            <a:endParaRPr dirty="0"/>
          </a:p>
          <a:p>
            <a:pPr algn="just">
              <a:lnSpc>
                <a:spcPts val="3662"/>
              </a:lnSpc>
            </a:pPr>
            <a:r>
              <a:rPr lang="en-US" sz="2615" dirty="0">
                <a:solidFill>
                  <a:srgbClr val="FFFFFF"/>
                </a:solidFill>
                <a:latin typeface="Poppins Bold"/>
              </a:rPr>
              <a:t>When should this form be filled out by the participant or by the participant with assistance?</a:t>
            </a:r>
          </a:p>
          <a:p>
            <a:pPr algn="just">
              <a:lnSpc>
                <a:spcPts val="3662"/>
              </a:lnSpc>
            </a:pPr>
            <a:endParaRPr lang="en-US" sz="2615" dirty="0">
              <a:solidFill>
                <a:srgbClr val="FFFFFF"/>
              </a:solidFill>
              <a:latin typeface="Poppins Bold"/>
            </a:endParaRPr>
          </a:p>
          <a:p>
            <a:pPr algn="just">
              <a:lnSpc>
                <a:spcPts val="3662"/>
              </a:lnSpc>
              <a:spcBef>
                <a:spcPct val="0"/>
              </a:spcBef>
            </a:pPr>
            <a:endParaRPr lang="en-US" sz="2615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884493" y="4411134"/>
            <a:ext cx="8727562" cy="87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7" dirty="0">
                <a:solidFill>
                  <a:srgbClr val="FFFFFF"/>
                </a:solidFill>
                <a:latin typeface="Poppins Bold"/>
              </a:rPr>
              <a:t>When should this form be turned in to the RTO?</a:t>
            </a: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437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840494" y="3505257"/>
            <a:ext cx="10523639" cy="128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4"/>
              </a:lnSpc>
            </a:pPr>
            <a:r>
              <a:rPr lang="en-US" sz="2374" dirty="0">
                <a:solidFill>
                  <a:srgbClr val="000000"/>
                </a:solidFill>
                <a:latin typeface="Poppins Medium"/>
              </a:rPr>
              <a:t>Ideal is for this form to be filled out during fitness checks or the first two weeks of the session.</a:t>
            </a:r>
          </a:p>
          <a:p>
            <a:pPr>
              <a:lnSpc>
                <a:spcPts val="3324"/>
              </a:lnSpc>
              <a:spcBef>
                <a:spcPct val="0"/>
              </a:spcBef>
            </a:pPr>
            <a:endParaRPr lang="en-US" sz="2374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880866" y="5180847"/>
            <a:ext cx="10295608" cy="128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4"/>
              </a:lnSpc>
            </a:pPr>
            <a:r>
              <a:rPr lang="en-US" sz="2374" dirty="0">
                <a:solidFill>
                  <a:srgbClr val="000000"/>
                </a:solidFill>
                <a:latin typeface="Poppins Medium"/>
              </a:rPr>
              <a:t>This form is kept safe until the session has concluded and turned in with all session paperwork.</a:t>
            </a:r>
          </a:p>
          <a:p>
            <a:pPr>
              <a:lnSpc>
                <a:spcPts val="3324"/>
              </a:lnSpc>
              <a:spcBef>
                <a:spcPct val="0"/>
              </a:spcBef>
            </a:pPr>
            <a:endParaRPr lang="en-US" sz="2374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696037" y="5947263"/>
            <a:ext cx="11386902" cy="130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endParaRPr dirty="0"/>
          </a:p>
          <a:p>
            <a:pPr>
              <a:lnSpc>
                <a:spcPts val="3413"/>
              </a:lnSpc>
            </a:pPr>
            <a:r>
              <a:rPr lang="en-US" sz="2437" dirty="0">
                <a:solidFill>
                  <a:srgbClr val="FFFFFF"/>
                </a:solidFill>
                <a:latin typeface="Poppins Bold"/>
              </a:rPr>
              <a:t>What if a form is only partially filled out, do I still provide it to the RTO?</a:t>
            </a: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437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880866" y="7136644"/>
            <a:ext cx="9149400" cy="40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24"/>
              </a:lnSpc>
              <a:spcBef>
                <a:spcPct val="0"/>
              </a:spcBef>
            </a:pPr>
            <a:r>
              <a:rPr lang="en-US" sz="2374" dirty="0">
                <a:solidFill>
                  <a:srgbClr val="000000"/>
                </a:solidFill>
                <a:latin typeface="Poppins Medium"/>
              </a:rPr>
              <a:t>Yes.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34200" y="1712499"/>
            <a:ext cx="7953454" cy="40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7"/>
              </a:lnSpc>
              <a:spcBef>
                <a:spcPct val="0"/>
              </a:spcBef>
            </a:pPr>
            <a:r>
              <a:rPr lang="en-US" sz="2226" u="sng" dirty="0">
                <a:solidFill>
                  <a:srgbClr val="000000"/>
                </a:solidFill>
                <a:latin typeface="Canva Sans"/>
                <a:hlinkClick r:id="rId8" tooltip="https://www.novafallsprevention.com/resource-materials"/>
              </a:rPr>
              <a:t>https://www.novafallsprevention.com/resource-materials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4154783" y="7634537"/>
            <a:ext cx="11854177" cy="1020266"/>
            <a:chOff x="0" y="0"/>
            <a:chExt cx="4298050" cy="32915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298050" cy="329152"/>
            </a:xfrm>
            <a:custGeom>
              <a:avLst/>
              <a:gdLst/>
              <a:ahLst/>
              <a:cxnLst/>
              <a:rect l="l" t="t" r="r" b="b"/>
              <a:pathLst>
                <a:path w="4298050" h="329152">
                  <a:moveTo>
                    <a:pt x="0" y="0"/>
                  </a:moveTo>
                  <a:lnTo>
                    <a:pt x="4298050" y="0"/>
                  </a:lnTo>
                  <a:lnTo>
                    <a:pt x="4298050" y="329152"/>
                  </a:lnTo>
                  <a:lnTo>
                    <a:pt x="0" y="329152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420798" y="7503608"/>
            <a:ext cx="1333180" cy="1333180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23900" y="23900"/>
              <a:ext cx="765001" cy="765001"/>
            </a:xfrm>
            <a:custGeom>
              <a:avLst/>
              <a:gdLst/>
              <a:ahLst/>
              <a:cxnLst/>
              <a:rect l="l" t="t" r="r" b="b"/>
              <a:pathLst>
                <a:path w="765001" h="765001">
                  <a:moveTo>
                    <a:pt x="435881" y="29481"/>
                  </a:moveTo>
                  <a:lnTo>
                    <a:pt x="735519" y="329119"/>
                  </a:lnTo>
                  <a:cubicBezTo>
                    <a:pt x="765000" y="358600"/>
                    <a:pt x="765000" y="406400"/>
                    <a:pt x="735519" y="435881"/>
                  </a:cubicBezTo>
                  <a:lnTo>
                    <a:pt x="435881" y="735519"/>
                  </a:lnTo>
                  <a:cubicBezTo>
                    <a:pt x="406400" y="765000"/>
                    <a:pt x="358600" y="765000"/>
                    <a:pt x="329119" y="735519"/>
                  </a:cubicBezTo>
                  <a:lnTo>
                    <a:pt x="29481" y="435881"/>
                  </a:lnTo>
                  <a:cubicBezTo>
                    <a:pt x="0" y="406400"/>
                    <a:pt x="0" y="358600"/>
                    <a:pt x="29481" y="329119"/>
                  </a:cubicBezTo>
                  <a:lnTo>
                    <a:pt x="329119" y="29481"/>
                  </a:lnTo>
                  <a:cubicBezTo>
                    <a:pt x="358600" y="0"/>
                    <a:pt x="406400" y="0"/>
                    <a:pt x="435881" y="29481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3808450" y="7904841"/>
            <a:ext cx="615816" cy="615816"/>
          </a:xfrm>
          <a:custGeom>
            <a:avLst/>
            <a:gdLst/>
            <a:ahLst/>
            <a:cxnLst/>
            <a:rect l="l" t="t" r="r" b="b"/>
            <a:pathLst>
              <a:path w="615816" h="615816">
                <a:moveTo>
                  <a:pt x="0" y="0"/>
                </a:moveTo>
                <a:lnTo>
                  <a:pt x="615816" y="0"/>
                </a:lnTo>
                <a:lnTo>
                  <a:pt x="615816" y="615816"/>
                </a:lnTo>
                <a:lnTo>
                  <a:pt x="0" y="615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4768854" y="7665167"/>
            <a:ext cx="11386902" cy="130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7" dirty="0">
                <a:solidFill>
                  <a:srgbClr val="FFFFFF"/>
                </a:solidFill>
                <a:latin typeface="Poppins Bold"/>
              </a:rPr>
              <a:t>What if a person fills out the form but only attends one class of the session, do I still provide it to the RTO?</a:t>
            </a: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437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915650" y="8669867"/>
            <a:ext cx="1109331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24"/>
              </a:lnSpc>
            </a:pPr>
            <a:r>
              <a:rPr lang="en-US" sz="2374" dirty="0">
                <a:solidFill>
                  <a:srgbClr val="000000"/>
                </a:solidFill>
                <a:latin typeface="Poppins Medium"/>
              </a:rPr>
              <a:t>Yes. Even if a person only attends once, send in the data. </a:t>
            </a:r>
          </a:p>
          <a:p>
            <a:pPr algn="just">
              <a:lnSpc>
                <a:spcPts val="3324"/>
              </a:lnSpc>
              <a:spcBef>
                <a:spcPct val="0"/>
              </a:spcBef>
            </a:pPr>
            <a:endParaRPr lang="en-US" sz="2374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643948" y="9296905"/>
            <a:ext cx="16244033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nva Sans 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752600" y="226907"/>
            <a:ext cx="15011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endParaRPr lang="en-US" sz="4000" dirty="0">
              <a:solidFill>
                <a:srgbClr val="FF0000"/>
              </a:solidFill>
              <a:latin typeface="Poppins Ultra-Bold"/>
            </a:endParaRPr>
          </a:p>
          <a:p>
            <a:pPr algn="ctr">
              <a:lnSpc>
                <a:spcPts val="4800"/>
              </a:lnSpc>
            </a:pPr>
            <a:r>
              <a:rPr lang="en-US" sz="4000" dirty="0">
                <a:solidFill>
                  <a:srgbClr val="FF0000"/>
                </a:solidFill>
                <a:latin typeface="Poppins Ultra-Bold"/>
              </a:rPr>
              <a:t>Sample Participant Information Form (aka pre-survey)</a:t>
            </a:r>
          </a:p>
          <a:p>
            <a:pPr algn="ctr">
              <a:lnSpc>
                <a:spcPts val="4800"/>
              </a:lnSpc>
            </a:pPr>
            <a:endParaRPr lang="en-US" sz="4000" dirty="0">
              <a:solidFill>
                <a:srgbClr val="004AAD"/>
              </a:solidFill>
              <a:latin typeface="Poppins Ultra-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160828" y="1513458"/>
            <a:ext cx="15966344" cy="202536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 dirty="0">
                <a:solidFill>
                  <a:srgbClr val="FF0000"/>
                </a:solidFill>
                <a:latin typeface="Canva Sans"/>
              </a:rPr>
              <a:t>Please note:  </a:t>
            </a:r>
            <a:r>
              <a:rPr lang="en-US" sz="2299" dirty="0">
                <a:solidFill>
                  <a:srgbClr val="FF0000"/>
                </a:solidFill>
                <a:latin typeface="Canva Sans"/>
              </a:rPr>
              <a:t>We no longer use the first two letters of first and last name and last two of birth year as the participant identifier.  </a:t>
            </a:r>
            <a:r>
              <a:rPr lang="en-US" sz="2299" b="1" dirty="0">
                <a:solidFill>
                  <a:srgbClr val="FF0000"/>
                </a:solidFill>
                <a:latin typeface="Canva Sans"/>
              </a:rPr>
              <a:t>Please discard all old forms.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 dirty="0">
                <a:solidFill>
                  <a:srgbClr val="FF0000"/>
                </a:solidFill>
                <a:latin typeface="Canva Sans"/>
              </a:rPr>
              <a:t>The participant’s chronological number on the attendance sheet is their participant identifier.</a:t>
            </a:r>
            <a:r>
              <a:rPr lang="en-US" sz="2299" dirty="0">
                <a:solidFill>
                  <a:srgbClr val="FF0000"/>
                </a:solidFill>
                <a:latin typeface="Canva Sans"/>
              </a:rPr>
              <a:t>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dirty="0">
                <a:solidFill>
                  <a:srgbClr val="FF0000"/>
                </a:solidFill>
                <a:latin typeface="Canva Sans"/>
              </a:rPr>
              <a:t>Please be sure the circled information is complete.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dirty="0">
                <a:solidFill>
                  <a:srgbClr val="FF0000"/>
                </a:solidFill>
                <a:latin typeface="Canva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A28BD-E749-1046-6FB1-E30789939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162300"/>
            <a:ext cx="15966344" cy="612970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200D58-CAA9-2E69-B3E1-AE606D6706E7}"/>
              </a:ext>
            </a:extLst>
          </p:cNvPr>
          <p:cNvSpPr/>
          <p:nvPr/>
        </p:nvSpPr>
        <p:spPr>
          <a:xfrm>
            <a:off x="653568" y="3915342"/>
            <a:ext cx="6136544" cy="228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0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51626" y="1580478"/>
            <a:ext cx="7119183" cy="711918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34111" y="747014"/>
            <a:ext cx="2684152" cy="268415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649" y="6321154"/>
            <a:ext cx="1466412" cy="14664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367033" y="2911797"/>
            <a:ext cx="11338751" cy="834232"/>
            <a:chOff x="0" y="0"/>
            <a:chExt cx="4226214" cy="3109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26214" cy="310937"/>
            </a:xfrm>
            <a:custGeom>
              <a:avLst/>
              <a:gdLst/>
              <a:ahLst/>
              <a:cxnLst/>
              <a:rect l="l" t="t" r="r" b="b"/>
              <a:pathLst>
                <a:path w="4226214" h="310937">
                  <a:moveTo>
                    <a:pt x="0" y="0"/>
                  </a:moveTo>
                  <a:lnTo>
                    <a:pt x="4226214" y="0"/>
                  </a:lnTo>
                  <a:lnTo>
                    <a:pt x="4226214" y="310937"/>
                  </a:lnTo>
                  <a:lnTo>
                    <a:pt x="0" y="310937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478738" y="2702389"/>
            <a:ext cx="1333180" cy="13331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23900" y="23900"/>
              <a:ext cx="765001" cy="765001"/>
            </a:xfrm>
            <a:custGeom>
              <a:avLst/>
              <a:gdLst/>
              <a:ahLst/>
              <a:cxnLst/>
              <a:rect l="l" t="t" r="r" b="b"/>
              <a:pathLst>
                <a:path w="765001" h="765001">
                  <a:moveTo>
                    <a:pt x="435881" y="29481"/>
                  </a:moveTo>
                  <a:lnTo>
                    <a:pt x="735519" y="329119"/>
                  </a:lnTo>
                  <a:cubicBezTo>
                    <a:pt x="765000" y="358600"/>
                    <a:pt x="765000" y="406400"/>
                    <a:pt x="735519" y="435881"/>
                  </a:cubicBezTo>
                  <a:lnTo>
                    <a:pt x="435881" y="735519"/>
                  </a:lnTo>
                  <a:cubicBezTo>
                    <a:pt x="406400" y="765000"/>
                    <a:pt x="358600" y="765000"/>
                    <a:pt x="329119" y="735519"/>
                  </a:cubicBezTo>
                  <a:lnTo>
                    <a:pt x="29481" y="435881"/>
                  </a:lnTo>
                  <a:cubicBezTo>
                    <a:pt x="0" y="406400"/>
                    <a:pt x="0" y="358600"/>
                    <a:pt x="29481" y="329119"/>
                  </a:cubicBezTo>
                  <a:lnTo>
                    <a:pt x="329119" y="29481"/>
                  </a:lnTo>
                  <a:cubicBezTo>
                    <a:pt x="358600" y="0"/>
                    <a:pt x="406400" y="0"/>
                    <a:pt x="435881" y="29481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45329" y="4660829"/>
            <a:ext cx="11502515" cy="948667"/>
            <a:chOff x="0" y="0"/>
            <a:chExt cx="4287252" cy="3535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87253" cy="353590"/>
            </a:xfrm>
            <a:custGeom>
              <a:avLst/>
              <a:gdLst/>
              <a:ahLst/>
              <a:cxnLst/>
              <a:rect l="l" t="t" r="r" b="b"/>
              <a:pathLst>
                <a:path w="4287253" h="353590">
                  <a:moveTo>
                    <a:pt x="0" y="0"/>
                  </a:moveTo>
                  <a:lnTo>
                    <a:pt x="4287253" y="0"/>
                  </a:lnTo>
                  <a:lnTo>
                    <a:pt x="4287253" y="353590"/>
                  </a:lnTo>
                  <a:lnTo>
                    <a:pt x="0" y="35359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478738" y="4468572"/>
            <a:ext cx="1333180" cy="133318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23900" y="23900"/>
              <a:ext cx="765001" cy="765001"/>
            </a:xfrm>
            <a:custGeom>
              <a:avLst/>
              <a:gdLst/>
              <a:ahLst/>
              <a:cxnLst/>
              <a:rect l="l" t="t" r="r" b="b"/>
              <a:pathLst>
                <a:path w="765001" h="765001">
                  <a:moveTo>
                    <a:pt x="435881" y="29481"/>
                  </a:moveTo>
                  <a:lnTo>
                    <a:pt x="735519" y="329119"/>
                  </a:lnTo>
                  <a:cubicBezTo>
                    <a:pt x="765000" y="358600"/>
                    <a:pt x="765000" y="406400"/>
                    <a:pt x="735519" y="435881"/>
                  </a:cubicBezTo>
                  <a:lnTo>
                    <a:pt x="435881" y="735519"/>
                  </a:lnTo>
                  <a:cubicBezTo>
                    <a:pt x="406400" y="765000"/>
                    <a:pt x="358600" y="765000"/>
                    <a:pt x="329119" y="735519"/>
                  </a:cubicBezTo>
                  <a:lnTo>
                    <a:pt x="29481" y="435881"/>
                  </a:lnTo>
                  <a:cubicBezTo>
                    <a:pt x="0" y="406400"/>
                    <a:pt x="0" y="358600"/>
                    <a:pt x="29481" y="329119"/>
                  </a:cubicBezTo>
                  <a:lnTo>
                    <a:pt x="329119" y="29481"/>
                  </a:lnTo>
                  <a:cubicBezTo>
                    <a:pt x="358600" y="0"/>
                    <a:pt x="406400" y="0"/>
                    <a:pt x="435881" y="29481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16358" y="6620976"/>
            <a:ext cx="11531486" cy="883100"/>
            <a:chOff x="0" y="0"/>
            <a:chExt cx="4298050" cy="3291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98050" cy="329152"/>
            </a:xfrm>
            <a:custGeom>
              <a:avLst/>
              <a:gdLst/>
              <a:ahLst/>
              <a:cxnLst/>
              <a:rect l="l" t="t" r="r" b="b"/>
              <a:pathLst>
                <a:path w="4298050" h="329152">
                  <a:moveTo>
                    <a:pt x="0" y="0"/>
                  </a:moveTo>
                  <a:lnTo>
                    <a:pt x="4298050" y="0"/>
                  </a:lnTo>
                  <a:lnTo>
                    <a:pt x="4298050" y="329152"/>
                  </a:lnTo>
                  <a:lnTo>
                    <a:pt x="0" y="329152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420798" y="6395258"/>
            <a:ext cx="1333180" cy="133318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23900" y="23900"/>
              <a:ext cx="765001" cy="765001"/>
            </a:xfrm>
            <a:custGeom>
              <a:avLst/>
              <a:gdLst/>
              <a:ahLst/>
              <a:cxnLst/>
              <a:rect l="l" t="t" r="r" b="b"/>
              <a:pathLst>
                <a:path w="765001" h="765001">
                  <a:moveTo>
                    <a:pt x="435881" y="29481"/>
                  </a:moveTo>
                  <a:lnTo>
                    <a:pt x="735519" y="329119"/>
                  </a:lnTo>
                  <a:cubicBezTo>
                    <a:pt x="765000" y="358600"/>
                    <a:pt x="765000" y="406400"/>
                    <a:pt x="735519" y="435881"/>
                  </a:cubicBezTo>
                  <a:lnTo>
                    <a:pt x="435881" y="735519"/>
                  </a:lnTo>
                  <a:cubicBezTo>
                    <a:pt x="406400" y="765000"/>
                    <a:pt x="358600" y="765000"/>
                    <a:pt x="329119" y="735519"/>
                  </a:cubicBezTo>
                  <a:lnTo>
                    <a:pt x="29481" y="435881"/>
                  </a:lnTo>
                  <a:cubicBezTo>
                    <a:pt x="0" y="406400"/>
                    <a:pt x="0" y="358600"/>
                    <a:pt x="29481" y="329119"/>
                  </a:cubicBezTo>
                  <a:lnTo>
                    <a:pt x="329119" y="29481"/>
                  </a:lnTo>
                  <a:cubicBezTo>
                    <a:pt x="358600" y="0"/>
                    <a:pt x="406400" y="0"/>
                    <a:pt x="435881" y="29481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3822492" y="2959956"/>
            <a:ext cx="645674" cy="737913"/>
          </a:xfrm>
          <a:custGeom>
            <a:avLst/>
            <a:gdLst/>
            <a:ahLst/>
            <a:cxnLst/>
            <a:rect l="l" t="t" r="r" b="b"/>
            <a:pathLst>
              <a:path w="645674" h="737913">
                <a:moveTo>
                  <a:pt x="0" y="0"/>
                </a:moveTo>
                <a:lnTo>
                  <a:pt x="645673" y="0"/>
                </a:lnTo>
                <a:lnTo>
                  <a:pt x="645673" y="737913"/>
                </a:lnTo>
                <a:lnTo>
                  <a:pt x="0" y="737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3783063" y="4772897"/>
            <a:ext cx="724531" cy="724531"/>
          </a:xfrm>
          <a:custGeom>
            <a:avLst/>
            <a:gdLst/>
            <a:ahLst/>
            <a:cxnLst/>
            <a:rect l="l" t="t" r="r" b="b"/>
            <a:pathLst>
              <a:path w="724531" h="724531">
                <a:moveTo>
                  <a:pt x="0" y="0"/>
                </a:moveTo>
                <a:lnTo>
                  <a:pt x="724531" y="0"/>
                </a:lnTo>
                <a:lnTo>
                  <a:pt x="724531" y="724531"/>
                </a:lnTo>
                <a:lnTo>
                  <a:pt x="0" y="724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3693277" y="6754618"/>
            <a:ext cx="615816" cy="615816"/>
          </a:xfrm>
          <a:custGeom>
            <a:avLst/>
            <a:gdLst/>
            <a:ahLst/>
            <a:cxnLst/>
            <a:rect l="l" t="t" r="r" b="b"/>
            <a:pathLst>
              <a:path w="615816" h="615816">
                <a:moveTo>
                  <a:pt x="0" y="0"/>
                </a:moveTo>
                <a:lnTo>
                  <a:pt x="615815" y="0"/>
                </a:lnTo>
                <a:lnTo>
                  <a:pt x="615815" y="615816"/>
                </a:lnTo>
                <a:lnTo>
                  <a:pt x="0" y="615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4887333" y="543413"/>
            <a:ext cx="10317585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4AAD"/>
                </a:solidFill>
                <a:latin typeface="Poppins Ultra-Bold"/>
              </a:rPr>
              <a:t>Post Program Survey</a:t>
            </a:r>
          </a:p>
          <a:p>
            <a:pPr algn="ctr">
              <a:lnSpc>
                <a:spcPts val="6299"/>
              </a:lnSpc>
            </a:pPr>
            <a:endParaRPr lang="en-US" sz="4500" dirty="0">
              <a:solidFill>
                <a:srgbClr val="004AAD"/>
              </a:solidFill>
              <a:latin typeface="Poppins Ultra-Bold"/>
            </a:endParaRPr>
          </a:p>
          <a:p>
            <a:pPr algn="ctr">
              <a:lnSpc>
                <a:spcPts val="6299"/>
              </a:lnSpc>
            </a:pPr>
            <a:endParaRPr lang="en-US" sz="4500" dirty="0">
              <a:solidFill>
                <a:srgbClr val="004AAD"/>
              </a:solidFill>
              <a:latin typeface="Poppins Ultra-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500" dirty="0">
              <a:solidFill>
                <a:srgbClr val="004AAD"/>
              </a:solidFill>
              <a:latin typeface="Poppins Ultra-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938807" y="3080059"/>
            <a:ext cx="10492482" cy="914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2"/>
              </a:lnSpc>
            </a:pPr>
            <a:r>
              <a:rPr lang="en-US" sz="2615">
                <a:solidFill>
                  <a:srgbClr val="FFFFFF"/>
                </a:solidFill>
                <a:latin typeface="Poppins"/>
              </a:rPr>
              <a:t>W</a:t>
            </a:r>
            <a:r>
              <a:rPr lang="en-US" sz="2615">
                <a:solidFill>
                  <a:srgbClr val="FFFFFF"/>
                </a:solidFill>
                <a:latin typeface="Poppins Bold"/>
              </a:rPr>
              <a:t>hen is the post program survey to be completed?</a:t>
            </a:r>
          </a:p>
          <a:p>
            <a:pPr algn="just">
              <a:lnSpc>
                <a:spcPts val="3662"/>
              </a:lnSpc>
              <a:spcBef>
                <a:spcPct val="0"/>
              </a:spcBef>
            </a:pPr>
            <a:endParaRPr lang="en-US" sz="2615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942434" y="4696697"/>
            <a:ext cx="10291981" cy="1741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7">
                <a:solidFill>
                  <a:srgbClr val="FFFFFF"/>
                </a:solidFill>
                <a:latin typeface="Poppins Bold"/>
              </a:rPr>
              <a:t>Can I make the post program survey available before the end of a session?</a:t>
            </a:r>
          </a:p>
          <a:p>
            <a:pPr>
              <a:lnSpc>
                <a:spcPts val="3413"/>
              </a:lnSpc>
            </a:pPr>
            <a:endParaRPr lang="en-US" sz="2437">
              <a:solidFill>
                <a:srgbClr val="FFFFFF"/>
              </a:solidFill>
              <a:latin typeface="Poppins Bold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437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942434" y="3748850"/>
            <a:ext cx="10523639" cy="128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4"/>
              </a:lnSpc>
            </a:pPr>
            <a:r>
              <a:rPr lang="en-US" sz="2374">
                <a:solidFill>
                  <a:srgbClr val="000000"/>
                </a:solidFill>
                <a:latin typeface="Poppins Medium"/>
              </a:rPr>
              <a:t>The post program survey is to be completed by each participant at the end of each session. </a:t>
            </a:r>
          </a:p>
          <a:p>
            <a:pPr>
              <a:lnSpc>
                <a:spcPts val="3324"/>
              </a:lnSpc>
              <a:spcBef>
                <a:spcPct val="0"/>
              </a:spcBef>
            </a:pPr>
            <a:endParaRPr lang="en-US" sz="237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938807" y="5730197"/>
            <a:ext cx="10295608" cy="128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4"/>
              </a:lnSpc>
            </a:pPr>
            <a:r>
              <a:rPr lang="en-US" sz="2374" dirty="0">
                <a:solidFill>
                  <a:srgbClr val="000000"/>
                </a:solidFill>
                <a:latin typeface="Poppins Medium"/>
              </a:rPr>
              <a:t>It is suggested to make it available for completion the last week of classes for that  session.</a:t>
            </a:r>
          </a:p>
          <a:p>
            <a:pPr>
              <a:lnSpc>
                <a:spcPts val="3324"/>
              </a:lnSpc>
              <a:spcBef>
                <a:spcPct val="0"/>
              </a:spcBef>
            </a:pPr>
            <a:endParaRPr lang="en-US" sz="2374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826795" y="6761871"/>
            <a:ext cx="11386902" cy="87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7">
                <a:solidFill>
                  <a:srgbClr val="FFFFFF"/>
                </a:solidFill>
                <a:latin typeface="Poppins Bold"/>
              </a:rPr>
              <a:t>Am I allowed to review the surveys handed in to me?</a:t>
            </a: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437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938807" y="7631449"/>
            <a:ext cx="10492482" cy="170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24"/>
              </a:lnSpc>
            </a:pPr>
            <a:r>
              <a:rPr lang="en-US" sz="2374" dirty="0">
                <a:solidFill>
                  <a:srgbClr val="000000"/>
                </a:solidFill>
                <a:latin typeface="Poppins Medium"/>
              </a:rPr>
              <a:t>All information on the surveys are confidential. Upon getting the completed survey from the participant, please put it in a folder that can be provided to the RTO.</a:t>
            </a:r>
          </a:p>
          <a:p>
            <a:pPr algn="just">
              <a:lnSpc>
                <a:spcPts val="3324"/>
              </a:lnSpc>
              <a:spcBef>
                <a:spcPct val="0"/>
              </a:spcBef>
            </a:pPr>
            <a:endParaRPr lang="en-US" sz="2374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994684" y="1686182"/>
            <a:ext cx="9254715" cy="371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7"/>
              </a:lnSpc>
              <a:spcBef>
                <a:spcPct val="0"/>
              </a:spcBef>
            </a:pPr>
            <a:r>
              <a:rPr lang="en-US" sz="2226" u="sng" dirty="0">
                <a:solidFill>
                  <a:srgbClr val="000000"/>
                </a:solidFill>
                <a:latin typeface="Canva Sans"/>
                <a:hlinkClick r:id="rId8" tooltip="https://www.novafallsprevention.com/resource-materials"/>
              </a:rPr>
              <a:t>   https://www.novafallsprevention.com/resource-materials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876800" y="306711"/>
            <a:ext cx="9390987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dirty="0">
                <a:solidFill>
                  <a:srgbClr val="FF0000"/>
                </a:solidFill>
                <a:latin typeface="Poppins Ultra-Bold"/>
              </a:rPr>
              <a:t>Sample Post Survey</a:t>
            </a:r>
          </a:p>
          <a:p>
            <a:pPr algn="ctr">
              <a:lnSpc>
                <a:spcPts val="4800"/>
              </a:lnSpc>
            </a:pPr>
            <a:endParaRPr lang="en-US" sz="4000" dirty="0">
              <a:solidFill>
                <a:srgbClr val="004AAD"/>
              </a:solidFill>
              <a:latin typeface="Poppins Ultra-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905000" y="916808"/>
            <a:ext cx="14401800" cy="1614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 dirty="0">
                <a:solidFill>
                  <a:srgbClr val="FF0000"/>
                </a:solidFill>
                <a:latin typeface="Canva Sans"/>
              </a:rPr>
              <a:t>Please note:  </a:t>
            </a:r>
            <a:r>
              <a:rPr lang="en-US" sz="2299" dirty="0">
                <a:solidFill>
                  <a:srgbClr val="FF0000"/>
                </a:solidFill>
                <a:latin typeface="Canva Sans"/>
              </a:rPr>
              <a:t>We no longer use the first two letters of first and last name and last two of birth year as the participant identifier.  </a:t>
            </a:r>
            <a:r>
              <a:rPr lang="en-US" sz="2299" b="1" dirty="0">
                <a:solidFill>
                  <a:srgbClr val="FF0000"/>
                </a:solidFill>
                <a:latin typeface="Canva Sans"/>
              </a:rPr>
              <a:t>Please discard all old forms.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 dirty="0">
                <a:solidFill>
                  <a:srgbClr val="FF0000"/>
                </a:solidFill>
                <a:latin typeface="Canva Sans"/>
              </a:rPr>
              <a:t>The participant’s chronological number on the attendance sheet is their participant identifier.</a:t>
            </a:r>
            <a:r>
              <a:rPr lang="en-US" sz="2299" dirty="0">
                <a:solidFill>
                  <a:srgbClr val="FF0000"/>
                </a:solidFill>
                <a:latin typeface="Canva Sans"/>
              </a:rPr>
              <a:t>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dirty="0">
                <a:solidFill>
                  <a:srgbClr val="FF0000"/>
                </a:solidFill>
                <a:latin typeface="Canva Sans"/>
              </a:rPr>
              <a:t>Please be sure the circled information is complete.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12124-36A9-0242-176D-756000284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53" y="3022276"/>
            <a:ext cx="15851328" cy="6324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F8D0B18-D1E7-7702-6CDF-5968C128780E}"/>
              </a:ext>
            </a:extLst>
          </p:cNvPr>
          <p:cNvSpPr/>
          <p:nvPr/>
        </p:nvSpPr>
        <p:spPr>
          <a:xfrm>
            <a:off x="762000" y="3315855"/>
            <a:ext cx="6598498" cy="2868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3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411</Words>
  <Application>Microsoft Office PowerPoint</Application>
  <PresentationFormat>Custom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Canva Sans</vt:lpstr>
      <vt:lpstr>Poppins Medium</vt:lpstr>
      <vt:lpstr>Arial</vt:lpstr>
      <vt:lpstr>Calibri</vt:lpstr>
      <vt:lpstr>Poppins Semi-Bold</vt:lpstr>
      <vt:lpstr>Canva Sans Bold</vt:lpstr>
      <vt:lpstr>Poppins</vt:lpstr>
      <vt:lpstr>Poppins Bold</vt:lpstr>
      <vt:lpstr>Poppins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NVFPA Data Collection Presentation</dc:title>
  <dc:creator>Administrator</dc:creator>
  <cp:lastModifiedBy>LeeAnne Kaniut</cp:lastModifiedBy>
  <cp:revision>5</cp:revision>
  <dcterms:created xsi:type="dcterms:W3CDTF">2006-08-16T00:00:00Z</dcterms:created>
  <dcterms:modified xsi:type="dcterms:W3CDTF">2023-10-03T18:11:42Z</dcterms:modified>
  <dc:identifier>DAFrzq7QA9Q</dc:identifier>
</cp:coreProperties>
</file>